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0" r:id="rId2"/>
    <p:sldId id="273" r:id="rId3"/>
    <p:sldId id="263" r:id="rId4"/>
    <p:sldId id="271" r:id="rId5"/>
    <p:sldId id="274" r:id="rId6"/>
    <p:sldId id="276" r:id="rId7"/>
    <p:sldId id="277" r:id="rId8"/>
    <p:sldId id="278" r:id="rId9"/>
    <p:sldId id="285" r:id="rId10"/>
    <p:sldId id="286" r:id="rId11"/>
    <p:sldId id="287" r:id="rId12"/>
    <p:sldId id="279" r:id="rId13"/>
    <p:sldId id="280" r:id="rId14"/>
    <p:sldId id="284" r:id="rId15"/>
    <p:sldId id="281" r:id="rId16"/>
    <p:sldId id="282" r:id="rId17"/>
    <p:sldId id="283" r:id="rId18"/>
  </p:sldIdLst>
  <p:sldSz cx="9144000" cy="6858000" type="screen4x3"/>
  <p:notesSz cx="6858000" cy="9144000"/>
  <p:embeddedFontLst>
    <p:embeddedFont>
      <p:font typeface="Matilda" charset="0"/>
      <p:regular r:id="rId19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CC0066"/>
    <a:srgbClr val="27704F"/>
    <a:srgbClr val="69A12B"/>
    <a:srgbClr val="6CA62C"/>
    <a:srgbClr val="50C850"/>
    <a:srgbClr val="D88306"/>
    <a:srgbClr val="FF66CC"/>
    <a:srgbClr val="EDA413"/>
    <a:srgbClr val="94329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00166" y="571480"/>
            <a:ext cx="7213515" cy="1857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normalizeH="0" baseline="0" noProof="0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atilda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normalizeH="0" baseline="0" noProof="0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atilda" pitchFamily="2" charset="0"/>
              <a:ea typeface="+mj-ea"/>
              <a:cs typeface="+mj-cs"/>
            </a:endParaRPr>
          </a:p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4000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Мастер- класс </a:t>
            </a:r>
            <a:endParaRPr lang="en-US" sz="4000" b="1" dirty="0" smtClean="0">
              <a:ln w="11430"/>
              <a:gradFill>
                <a:gsLst>
                  <a:gs pos="0">
                    <a:srgbClr val="0070C0"/>
                  </a:gs>
                  <a:gs pos="27000">
                    <a:srgbClr val="6CA62C"/>
                  </a:gs>
                  <a:gs pos="62000">
                    <a:srgbClr val="0070C0"/>
                  </a:gs>
                  <a:gs pos="99000">
                    <a:srgbClr val="6CA62C"/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atilda" pitchFamily="2" charset="0"/>
            </a:endParaRPr>
          </a:p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4000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для педагогов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000" b="1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atilda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normalizeH="0" baseline="0" noProof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Matilda" pitchFamily="2" charset="0"/>
                <a:ea typeface="+mj-ea"/>
                <a:cs typeface="+mj-cs"/>
              </a:rPr>
              <a:t>«Экологическое воспитание</a:t>
            </a:r>
            <a:r>
              <a:rPr lang="en-US" sz="4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  <a:ea typeface="+mj-ea"/>
                <a:cs typeface="+mj-cs"/>
              </a:rPr>
              <a:t> </a:t>
            </a:r>
            <a:r>
              <a:rPr lang="ru-RU" sz="4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  <a:ea typeface="+mj-ea"/>
                <a:cs typeface="+mj-cs"/>
              </a:rPr>
              <a:t>детей и взрослых</a:t>
            </a:r>
            <a:r>
              <a:rPr kumimoji="0" lang="ru-RU" sz="4000" b="1" i="0" u="none" strike="noStrike" kern="1200" normalizeH="0" baseline="0" noProof="0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Matilda" pitchFamily="2" charset="0"/>
                <a:ea typeface="+mj-ea"/>
                <a:cs typeface="+mj-cs"/>
              </a:rPr>
              <a:t>»</a:t>
            </a: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6072206"/>
            <a:ext cx="4320480" cy="642942"/>
          </a:xfrm>
          <a:prstGeom prst="roundRect">
            <a:avLst>
              <a:gd name="adj" fmla="val 1782"/>
            </a:avLst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endParaRPr lang="ru-RU" sz="2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</a:pP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5346155"/>
            <a:ext cx="42148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воспитатель </a:t>
            </a:r>
          </a:p>
          <a:p>
            <a:r>
              <a:rPr lang="ru-RU" sz="2400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Темирова Наталья  Павловна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«Воздух невидимка»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«Пламя загрязняет воздух»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80000"/>
              </a:lnSpc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Опыт №1 </a:t>
            </a:r>
            <a:b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</a:br>
            <a: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«Сила магнита»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0000FF"/>
                </a:solidFill>
              </a:rPr>
              <a:t>Мы— фокусники. Возьмите стакан с водой,  опустите в стакан скрепку или невидимку.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 - Как достать скрепку из стакана с водой, не замочив руки? 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Для этого у вас на столах лежат магниты,  поднесите их к стакану с водой и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медленно двигайте магнит по стенке стакана вверх. 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Что произошло ? 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Скрепка следует за движением магнита и поднимается вверх до тех пор,  пока не приблизится к поверхности воды. 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Таким образом,  скрепку можно легко достать ,  не замочив рук. 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Почему это произошло?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Вывод: </a:t>
            </a:r>
            <a:r>
              <a:rPr lang="ru-RU" b="1" dirty="0" smtClean="0">
                <a:solidFill>
                  <a:srgbClr val="0000FF"/>
                </a:solidFill>
              </a:rPr>
              <a:t>сила магнита действует и сквозь стекло,  сквозь пластмасса, и сквозь воду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Опыт №2</a:t>
            </a:r>
            <a:b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</a:br>
            <a: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 «Волшебство воздушного шарика»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sz="2600" b="1" dirty="0" smtClean="0">
                <a:solidFill>
                  <a:srgbClr val="0000FF"/>
                </a:solidFill>
              </a:rPr>
              <a:t>-  Возьмите воздушный шарик и стакан на четверть наполненный водой.  Попробуйте перенести стакан с водой к другому краю стола,  не дотрагиваясь до него руками. </a:t>
            </a:r>
          </a:p>
          <a:p>
            <a:r>
              <a:rPr lang="ru-RU" sz="2600" b="1" dirty="0" smtClean="0">
                <a:solidFill>
                  <a:srgbClr val="0000FF"/>
                </a:solidFill>
              </a:rPr>
              <a:t>- Как это удалось сделать? </a:t>
            </a:r>
          </a:p>
          <a:p>
            <a:r>
              <a:rPr lang="ru-RU" sz="2600" b="1" dirty="0" smtClean="0">
                <a:solidFill>
                  <a:srgbClr val="0000FF"/>
                </a:solidFill>
              </a:rPr>
              <a:t>Вложили шарик в стакан и надули его так, чтобы он плотно прилегал к внутренним стенкам стакана. Зажали отверстие шарика, чтобы из него не выходил воздух, и перенесли его в другое место.</a:t>
            </a:r>
          </a:p>
          <a:p>
            <a:r>
              <a:rPr lang="ru-RU" sz="2600" b="1" dirty="0" smtClean="0">
                <a:solidFill>
                  <a:srgbClr val="C00000"/>
                </a:solidFill>
              </a:rPr>
              <a:t>Вывод:  </a:t>
            </a:r>
            <a:r>
              <a:rPr lang="ru-RU" sz="2600" b="1" dirty="0" smtClean="0">
                <a:solidFill>
                  <a:srgbClr val="0000FF"/>
                </a:solidFill>
              </a:rPr>
              <a:t>шарик наполненный воздухом, занял свободное пространство стакана, что помогла переместить его в другой край стола</a:t>
            </a:r>
            <a:r>
              <a:rPr lang="ru-RU" sz="2600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Опыт №3</a:t>
            </a:r>
            <a:b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</a:br>
            <a: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«Симфония цвета»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Наливаем в емкость  немного молока. Добавим немного пищевого красителя различных цветов. Немного  подождем и Вы заметите, как молоко начинает свой прекрасный вальс. В том месте, где упали крупинки красителя молоко сначала незаметно, а потом явно двигается, закручивается. А от красителя на нем появляются затейливые узоры, полосы, снежинки.                                                                                        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Затем берем  ватную палочку и обмакиваем ее в средство для мыться посуды. Опускаем палочку в центр тарелки с молоком. Красители "сбегаются" и перемешиваются, получаются необычные круги.</a:t>
            </a:r>
          </a:p>
          <a:p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Вывод: </a:t>
            </a:r>
            <a:r>
              <a:rPr lang="ru-RU" b="1" dirty="0" smtClean="0">
                <a:solidFill>
                  <a:srgbClr val="0000FF"/>
                </a:solidFill>
              </a:rPr>
              <a:t>мыло разрывает жировые молекулы в молоке и они начинают двигаться быстрее, именно этот процесс и отражает стремительное движение цветов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Анкета для воспитателей</a:t>
            </a:r>
            <a:br>
              <a:rPr lang="ru-RU" sz="1400" dirty="0" smtClean="0">
                <a:solidFill>
                  <a:srgbClr val="C00000"/>
                </a:solidFill>
              </a:rPr>
            </a:b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Цель: изучить состояние организации детского экспериментирования в практике работы ДО; выявить роль педагога в развитии поисковой активности дошкольников.</a:t>
            </a:r>
          </a:p>
          <a:p>
            <a:pPr lvl="0"/>
            <a:endParaRPr lang="ru-RU" sz="1400" b="1" dirty="0" smtClean="0">
              <a:solidFill>
                <a:srgbClr val="7030A0"/>
              </a:solidFill>
            </a:endParaRPr>
          </a:p>
          <a:p>
            <a:pPr lvl="0"/>
            <a:r>
              <a:rPr lang="ru-RU" sz="1400" b="1" dirty="0" smtClean="0">
                <a:solidFill>
                  <a:srgbClr val="7030A0"/>
                </a:solidFill>
              </a:rPr>
              <a:t>1.Какие условия созданы для организации детского экспериментирования в Вашей группе?</a:t>
            </a:r>
          </a:p>
          <a:p>
            <a:pPr lvl="0"/>
            <a:r>
              <a:rPr lang="ru-RU" sz="1400" b="1" dirty="0" smtClean="0">
                <a:solidFill>
                  <a:srgbClr val="7030A0"/>
                </a:solidFill>
              </a:rPr>
              <a:t>2.Как часто Вами планируется организация детского экспериментирования?</a:t>
            </a:r>
          </a:p>
          <a:p>
            <a:pPr lvl="0"/>
            <a:r>
              <a:rPr lang="ru-RU" sz="1400" b="1" dirty="0" smtClean="0">
                <a:solidFill>
                  <a:srgbClr val="7030A0"/>
                </a:solidFill>
              </a:rPr>
              <a:t>3.Какая из форм детского экспериментирования преобладает у Ваших детей: познавательная (т.е. направленная на получение новых сведений и знаний) или продуктивная (т.е. направленная на получение новых конструкций, рисунков, сказок)?</a:t>
            </a:r>
          </a:p>
          <a:p>
            <a:pPr lvl="0"/>
            <a:r>
              <a:rPr lang="ru-RU" sz="1400" b="1" dirty="0" smtClean="0">
                <a:solidFill>
                  <a:srgbClr val="7030A0"/>
                </a:solidFill>
              </a:rPr>
              <a:t>4.Если продуктивная, то что мешает Вашим детям заняться познавательным экспериментированием (нужное подчеркните):</a:t>
            </a:r>
          </a:p>
          <a:p>
            <a:r>
              <a:rPr lang="ru-RU" sz="1400" b="1" dirty="0" smtClean="0">
                <a:solidFill>
                  <a:srgbClr val="7030A0"/>
                </a:solidFill>
              </a:rPr>
              <a:t>запреты со стороны взрослых; </a:t>
            </a:r>
            <a:r>
              <a:rPr lang="ru-RU" sz="1400" b="1" dirty="0" err="1" smtClean="0">
                <a:solidFill>
                  <a:srgbClr val="7030A0"/>
                </a:solidFill>
              </a:rPr>
              <a:t>сниженность</a:t>
            </a:r>
            <a:r>
              <a:rPr lang="ru-RU" sz="1400" b="1" dirty="0" smtClean="0">
                <a:solidFill>
                  <a:srgbClr val="7030A0"/>
                </a:solidFill>
              </a:rPr>
              <a:t> познавательных интересов детей; неодобрение со стороны взрослых, если дети сделают что-то не так (разольют воду, испачкаются и т.д.); другие причины (что именно?).</a:t>
            </a:r>
          </a:p>
          <a:p>
            <a:r>
              <a:rPr lang="ru-RU" sz="1400" b="1" dirty="0" smtClean="0">
                <a:solidFill>
                  <a:srgbClr val="7030A0"/>
                </a:solidFill>
              </a:rPr>
              <a:t>5.  Как Вы поддерживаете интерес ребенка к экспериментированию (нужное подчеркните):</a:t>
            </a:r>
          </a:p>
          <a:p>
            <a:r>
              <a:rPr lang="ru-RU" sz="1400" b="1" dirty="0" smtClean="0">
                <a:solidFill>
                  <a:srgbClr val="7030A0"/>
                </a:solidFill>
              </a:rPr>
              <a:t>проявляю заинтересованность, расспрашиваю; оказываю эмоциональную поддержку, одобряю; сотрудничаю, т.е. включаюсь в деятельность; другие методы (какие именно?).</a:t>
            </a:r>
          </a:p>
          <a:p>
            <a:pPr lvl="0"/>
            <a:r>
              <a:rPr lang="ru-RU" sz="1400" b="1" dirty="0" smtClean="0">
                <a:solidFill>
                  <a:srgbClr val="7030A0"/>
                </a:solidFill>
              </a:rPr>
              <a:t>6.С чем Ваши дети любят проводить эксперименты: с водой, моющими средствами, мылом, со звуками, магнитами, запахами, зеркалами, стеклами, бумагой, тканью, вместе с другими людьми? (Нужное подчеркните.)</a:t>
            </a:r>
          </a:p>
          <a:p>
            <a:pPr lvl="0"/>
            <a:r>
              <a:rPr lang="ru-RU" sz="1400" b="1" dirty="0" smtClean="0">
                <a:solidFill>
                  <a:srgbClr val="7030A0"/>
                </a:solidFill>
              </a:rPr>
              <a:t>7.Какие из наиболее ярких открытий для самих себя, по Вашему мнению, сделали Ваши дети?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Спасибо!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</a:rPr>
              <a:t>Синквейн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. </a:t>
            </a:r>
          </a:p>
          <a:p>
            <a:r>
              <a:rPr lang="ru-RU" sz="1400" dirty="0" smtClean="0"/>
              <a:t> </a:t>
            </a:r>
            <a:r>
              <a:rPr lang="ru-RU" sz="1400" b="1" dirty="0" smtClean="0">
                <a:solidFill>
                  <a:srgbClr val="C00000"/>
                </a:solidFill>
              </a:rPr>
              <a:t>Схема </a:t>
            </a:r>
            <a:r>
              <a:rPr lang="ru-RU" sz="1400" b="1" dirty="0" err="1" smtClean="0">
                <a:solidFill>
                  <a:srgbClr val="C00000"/>
                </a:solidFill>
              </a:rPr>
              <a:t>синквейна</a:t>
            </a:r>
            <a:endParaRPr lang="ru-RU" sz="1400" b="1" dirty="0" smtClean="0">
              <a:solidFill>
                <a:srgbClr val="C00000"/>
              </a:solidFill>
            </a:endParaRPr>
          </a:p>
          <a:p>
            <a:r>
              <a:rPr lang="ru-RU" sz="1400" b="1" dirty="0" smtClean="0">
                <a:solidFill>
                  <a:srgbClr val="7030A0"/>
                </a:solidFill>
              </a:rPr>
              <a:t> 1 строка – существительное – ОДНО ключевое слово, определяющее тему и содержание </a:t>
            </a:r>
            <a:r>
              <a:rPr lang="ru-RU" sz="1400" b="1" dirty="0" err="1" smtClean="0">
                <a:solidFill>
                  <a:srgbClr val="7030A0"/>
                </a:solidFill>
              </a:rPr>
              <a:t>синквейна</a:t>
            </a:r>
            <a:r>
              <a:rPr lang="ru-RU" sz="1400" b="1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1400" b="1" dirty="0" smtClean="0">
                <a:solidFill>
                  <a:srgbClr val="7030A0"/>
                </a:solidFill>
              </a:rPr>
              <a:t> 2 строка - два прилагательных – описание темы в ДВУХ словах, характеризующих данное понятие;</a:t>
            </a:r>
          </a:p>
          <a:p>
            <a:r>
              <a:rPr lang="ru-RU" sz="1400" b="1" dirty="0" smtClean="0">
                <a:solidFill>
                  <a:srgbClr val="7030A0"/>
                </a:solidFill>
              </a:rPr>
              <a:t> 3 строка – три глагола - описание действия в рамках этой темы ТРЕМЯ словами;</a:t>
            </a:r>
          </a:p>
          <a:p>
            <a:r>
              <a:rPr lang="ru-RU" sz="1400" b="1" dirty="0" smtClean="0">
                <a:solidFill>
                  <a:srgbClr val="7030A0"/>
                </a:solidFill>
              </a:rPr>
              <a:t> 4 строка- форма из ЧЕТЫРЕХ слов -  короткое предложение, раскрывающее суть темы. Философское или эмоциональное отношение к ней автора;</a:t>
            </a:r>
          </a:p>
          <a:p>
            <a:r>
              <a:rPr lang="ru-RU" sz="1400" b="1" dirty="0" smtClean="0">
                <a:solidFill>
                  <a:srgbClr val="7030A0"/>
                </a:solidFill>
              </a:rPr>
              <a:t> 5 строка – ОДНО слово – синоним к первому. Обычно существительное, через которое человек выражает свои чувства, ассоциации. Связанные с данным понятие.</a:t>
            </a:r>
          </a:p>
          <a:p>
            <a:pPr>
              <a:buNone/>
            </a:pPr>
            <a:endParaRPr lang="ru-RU" sz="1400" dirty="0" smtClean="0"/>
          </a:p>
          <a:p>
            <a:r>
              <a:rPr lang="ru-RU" sz="1400" b="1" dirty="0" smtClean="0">
                <a:solidFill>
                  <a:srgbClr val="C00000"/>
                </a:solidFill>
              </a:rPr>
              <a:t>Вода;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Природа;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C00000"/>
                </a:solidFill>
              </a:rPr>
              <a:t>        Экология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Рефлексия.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>
                <a:solidFill>
                  <a:srgbClr val="7030A0"/>
                </a:solidFill>
              </a:rPr>
              <a:t>       </a:t>
            </a:r>
            <a:r>
              <a:rPr lang="ru-RU" sz="2000" b="1" dirty="0" smtClean="0">
                <a:solidFill>
                  <a:srgbClr val="7030A0"/>
                </a:solidFill>
              </a:rPr>
              <a:t>1</a:t>
            </a:r>
            <a:r>
              <a:rPr lang="ru-RU" sz="2000" b="1" dirty="0" smtClean="0"/>
              <a:t>. </a:t>
            </a:r>
            <a:r>
              <a:rPr lang="ru-RU" sz="2000" b="1" dirty="0" smtClean="0">
                <a:solidFill>
                  <a:srgbClr val="7030A0"/>
                </a:solidFill>
              </a:rPr>
              <a:t>Полезна ли была вам информация мастер – класса </a:t>
            </a:r>
            <a:br>
              <a:rPr lang="ru-RU" sz="2000" b="1" dirty="0" smtClean="0">
                <a:solidFill>
                  <a:srgbClr val="7030A0"/>
                </a:solidFill>
              </a:rPr>
            </a:br>
            <a:endParaRPr lang="ru-RU" sz="2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</a:rPr>
              <a:t>    2. Если у вас появился интерес к детскому экспериментированию, вы можете использовать полученную информацию.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</a:rPr>
              <a:t>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</a:rPr>
              <a:t>                </a:t>
            </a:r>
            <a:r>
              <a:rPr lang="ru-RU" sz="2000" b="1" dirty="0" smtClean="0">
                <a:solidFill>
                  <a:srgbClr val="C00000"/>
                </a:solidFill>
              </a:rPr>
              <a:t>Спасибо за внимание и участие в мастер – классе.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428736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Цель:</a:t>
            </a:r>
            <a:r>
              <a:rPr lang="ru-RU" sz="1600" dirty="0" smtClean="0"/>
              <a:t> </a:t>
            </a:r>
            <a:r>
              <a:rPr lang="ru-RU" sz="1600" b="1" dirty="0" smtClean="0">
                <a:solidFill>
                  <a:srgbClr val="7030A0"/>
                </a:solidFill>
              </a:rPr>
              <a:t>дать участникам мастер-класса теоретические и практические знания об экологии и  опытно-экспериментальной деятельности детей дошкольного возраста и возможности применения  на практике; -продемонстрировать некоторые виды экспериментирования;</a:t>
            </a:r>
            <a:br>
              <a:rPr lang="ru-RU" sz="1600" b="1" dirty="0" smtClean="0">
                <a:solidFill>
                  <a:srgbClr val="7030A0"/>
                </a:solidFill>
              </a:rPr>
            </a:br>
            <a:r>
              <a:rPr lang="ru-RU" sz="1600" b="1" dirty="0" smtClean="0">
                <a:solidFill>
                  <a:srgbClr val="7030A0"/>
                </a:solidFill>
              </a:rPr>
              <a:t>-создать условия для плодотворного общения участников мастер-класса в данной области с целью развития их творческого потенциала;</a:t>
            </a:r>
            <a:br>
              <a:rPr lang="ru-RU" sz="1600" b="1" dirty="0" smtClean="0">
                <a:solidFill>
                  <a:srgbClr val="7030A0"/>
                </a:solidFill>
              </a:rPr>
            </a:br>
            <a:r>
              <a:rPr lang="ru-RU" sz="1600" b="1" dirty="0" smtClean="0">
                <a:solidFill>
                  <a:srgbClr val="7030A0"/>
                </a:solidFill>
              </a:rPr>
              <a:t>-распространение педагогического опыта.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rgbClr val="C00000"/>
                </a:solidFill>
              </a:rPr>
              <a:t>Практическая значимость: </a:t>
            </a:r>
            <a:r>
              <a:rPr lang="ru-RU" sz="1600" b="1" dirty="0" smtClean="0">
                <a:solidFill>
                  <a:srgbClr val="7030A0"/>
                </a:solidFill>
              </a:rPr>
              <a:t>данный мастер класс может быть интересен педагогам, работающим по теме эколого-экспериментальной  и поисковой деятельности детей. Педагог, использующий экспериментирование в своей работе, найдет для себя что-то новое, а остальные, поймут насколько это интересное и увлекательное занятие. 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Задачи: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rgbClr val="7030A0"/>
                </a:solidFill>
              </a:rPr>
              <a:t>Познакомить с определением понятия – детское экспериментирование.</a:t>
            </a:r>
            <a:br>
              <a:rPr lang="ru-RU" sz="1600" b="1" dirty="0" smtClean="0">
                <a:solidFill>
                  <a:srgbClr val="7030A0"/>
                </a:solidFill>
              </a:rPr>
            </a:br>
            <a:r>
              <a:rPr lang="ru-RU" sz="1600" b="1" dirty="0" smtClean="0">
                <a:solidFill>
                  <a:srgbClr val="7030A0"/>
                </a:solidFill>
              </a:rPr>
              <a:t>Раскрыть особенности проведения детского экспериментирования.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rgbClr val="C00000"/>
                </a:solidFill>
              </a:rPr>
              <a:t>Материалы и оборудование:</a:t>
            </a:r>
            <a:r>
              <a:rPr lang="ru-RU" sz="1600" dirty="0" smtClean="0"/>
              <a:t> </a:t>
            </a:r>
            <a:endParaRPr lang="ru-RU" sz="1600" b="1" dirty="0" smtClean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Цель мастер-класса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2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tilda" pitchFamily="2" charset="0"/>
            </a:endParaRPr>
          </a:p>
          <a:p>
            <a:pPr marL="0" indent="0">
              <a:buNone/>
            </a:pPr>
            <a:r>
              <a:rPr lang="ru-RU" sz="2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</a:rPr>
              <a:t>Любовь  к  природе – великое  чувство.  Оно  помогает  человеку  стать великодушнее,  справедливее, ответственнее.  Любить  и  беречь природу  может  лишь  тот,  кто  её  знает, изучает, понимает.            «Кто  глух  к  природе  с  детства,  кто  в  детские  годы  не  подобрал выпавшего  из  гнезда  птенца,  не  открыл  для себя красоты первой весенней травы, к тому  потом  с  трудом  достучится  чувство прекрасного, чувство поэзии,  а  может  быть,  и  простая человечность» 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</a:rPr>
              <a:t>                                                                                                     </a:t>
            </a:r>
            <a:r>
              <a:rPr lang="ru-RU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</a:rPr>
              <a:t>В.А.Сухомлинский.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Актуальность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 lvl="0"/>
            <a:endParaRPr lang="ru-RU" sz="1600" b="1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atilda" pitchFamily="2" charset="0"/>
            </a:endParaRPr>
          </a:p>
          <a:p>
            <a:r>
              <a:rPr lang="ru-RU" sz="1700" b="1" dirty="0" smtClean="0">
                <a:solidFill>
                  <a:srgbClr val="0000FF"/>
                </a:solidFill>
              </a:rPr>
              <a:t>Природа оставляет глубокий след в душе ребёнка, воздействуя  на его чувства своей яркостью, многообразием, динамичностью.                                                                                                            </a:t>
            </a:r>
          </a:p>
          <a:p>
            <a:r>
              <a:rPr lang="ru-RU" sz="1700" b="1" dirty="0" smtClean="0">
                <a:solidFill>
                  <a:srgbClr val="0000FF"/>
                </a:solidFill>
              </a:rPr>
              <a:t>На сегодняшний день, у детей, впрочем, как и у взрослых преобладает   низкий уровень экологической культуры - люди не воспринимают экологические проблемы, как личностно значимые. А ведь в настоящее время, когда ухудшающее состояние окружающей среды носит угрожающий характер, необходимо предпринимать все возможные шаги к тому, чтобы каждый человек осознал свою непрерывную связь с природой, понял необходимость ее сохранения для будущих поколений.</a:t>
            </a:r>
          </a:p>
          <a:p>
            <a:pPr lvl="0"/>
            <a:r>
              <a:rPr lang="ru-RU" sz="1700" b="1" dirty="0" smtClean="0">
                <a:solidFill>
                  <a:srgbClr val="0000FF"/>
                </a:solidFill>
              </a:rPr>
              <a:t>Очень часто из-за отсутствия знаний дети не могут выбрать правильную линию поведения и в природе, и среди людей, что во многом осложняет их жизнь в будущем.                                                                                                                                                                                  Приоритетным направлением  в моей  работе является </a:t>
            </a:r>
            <a:r>
              <a:rPr lang="ru-RU" sz="1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«Экологическое воспитание, через  экспериментальную деятельность»</a:t>
            </a:r>
          </a:p>
          <a:p>
            <a:r>
              <a:rPr lang="ru-RU" sz="1700" b="1" dirty="0" smtClean="0">
                <a:solidFill>
                  <a:srgbClr val="0000FF"/>
                </a:solidFill>
              </a:rPr>
              <a:t>Что формирует у детей элементарные  естественнонаучные  представления. </a:t>
            </a:r>
          </a:p>
          <a:p>
            <a:r>
              <a:rPr lang="ru-RU" sz="1700" b="1" dirty="0" smtClean="0">
                <a:solidFill>
                  <a:srgbClr val="0000FF"/>
                </a:solidFill>
              </a:rPr>
              <a:t>По определению Н.Н. </a:t>
            </a:r>
            <a:r>
              <a:rPr lang="ru-RU" sz="1700" b="1" dirty="0" err="1" smtClean="0">
                <a:solidFill>
                  <a:srgbClr val="0000FF"/>
                </a:solidFill>
              </a:rPr>
              <a:t>Поддъякова</a:t>
            </a:r>
            <a:r>
              <a:rPr lang="ru-RU" sz="1700" b="1" dirty="0" smtClean="0">
                <a:solidFill>
                  <a:srgbClr val="0000FF"/>
                </a:solidFill>
              </a:rPr>
              <a:t> детское экспериментирование - это особая форма поисковой деятельности дошкольников, в которой проявляется собственная активность детей, направленная на получение новых сведений и знаний. </a:t>
            </a:r>
          </a:p>
          <a:p>
            <a:pPr lvl="0"/>
            <a:endParaRPr lang="ru-RU" sz="1600" b="1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atilda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Несколько важных советов: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7030A0"/>
                </a:solidFill>
              </a:rPr>
              <a:t>1. Проводить опыты лучше утром, когда ребенок полон сил и энергии; </a:t>
            </a:r>
            <a:br>
              <a:rPr lang="ru-RU" sz="1600" b="1" dirty="0" smtClean="0">
                <a:solidFill>
                  <a:srgbClr val="7030A0"/>
                </a:solidFill>
              </a:rPr>
            </a:br>
            <a:r>
              <a:rPr lang="ru-RU" sz="1600" b="1" dirty="0" smtClean="0">
                <a:solidFill>
                  <a:srgbClr val="7030A0"/>
                </a:solidFill>
              </a:rPr>
              <a:t>2. Нам важно не только научить, но и заинтересовать ребенка, вызвать у него желание получать знания и самому делать новые опыты. </a:t>
            </a:r>
            <a:br>
              <a:rPr lang="ru-RU" sz="1600" b="1" dirty="0" smtClean="0">
                <a:solidFill>
                  <a:srgbClr val="7030A0"/>
                </a:solidFill>
              </a:rPr>
            </a:br>
            <a:r>
              <a:rPr lang="ru-RU" sz="1600" b="1" dirty="0" smtClean="0">
                <a:solidFill>
                  <a:srgbClr val="7030A0"/>
                </a:solidFill>
              </a:rPr>
              <a:t>3. Объясните ребенку, что нельзя пробовать на вкус неизвестные вещества, как бы красиво и аппетитно они не выглядели;</a:t>
            </a:r>
            <a:br>
              <a:rPr lang="ru-RU" sz="1600" b="1" dirty="0" smtClean="0">
                <a:solidFill>
                  <a:srgbClr val="7030A0"/>
                </a:solidFill>
              </a:rPr>
            </a:br>
            <a:r>
              <a:rPr lang="ru-RU" sz="1600" b="1" dirty="0" smtClean="0">
                <a:solidFill>
                  <a:srgbClr val="7030A0"/>
                </a:solidFill>
              </a:rPr>
              <a:t>4. Не просто покажите ребенку интересный опыт, но и объясните доступным ему языком, почему это происходит;</a:t>
            </a:r>
            <a:br>
              <a:rPr lang="ru-RU" sz="1600" b="1" dirty="0" smtClean="0">
                <a:solidFill>
                  <a:srgbClr val="7030A0"/>
                </a:solidFill>
              </a:rPr>
            </a:br>
            <a:r>
              <a:rPr lang="ru-RU" sz="1600" b="1" dirty="0" smtClean="0">
                <a:solidFill>
                  <a:srgbClr val="7030A0"/>
                </a:solidFill>
              </a:rPr>
              <a:t>5. Не оставляйте без внимания вопросы ребенка – ищите ответы на них в книгах, справочниках, Интернете;</a:t>
            </a:r>
            <a:br>
              <a:rPr lang="ru-RU" sz="1600" b="1" dirty="0" smtClean="0">
                <a:solidFill>
                  <a:srgbClr val="7030A0"/>
                </a:solidFill>
              </a:rPr>
            </a:br>
            <a:r>
              <a:rPr lang="ru-RU" sz="1600" b="1" dirty="0" smtClean="0">
                <a:solidFill>
                  <a:srgbClr val="7030A0"/>
                </a:solidFill>
              </a:rPr>
              <a:t>6. Там, где нет опасности, предоставляйте ребенку больше самостоятельности;</a:t>
            </a:r>
            <a:br>
              <a:rPr lang="ru-RU" sz="1600" b="1" dirty="0" smtClean="0">
                <a:solidFill>
                  <a:srgbClr val="7030A0"/>
                </a:solidFill>
              </a:rPr>
            </a:br>
            <a:r>
              <a:rPr lang="ru-RU" sz="1600" b="1" dirty="0" smtClean="0">
                <a:solidFill>
                  <a:srgbClr val="7030A0"/>
                </a:solidFill>
              </a:rPr>
              <a:t>7. Предложите ребенку показать наиболее понравившиеся опыты друзьям;</a:t>
            </a:r>
            <a:br>
              <a:rPr lang="ru-RU" sz="1600" b="1" dirty="0" smtClean="0">
                <a:solidFill>
                  <a:srgbClr val="7030A0"/>
                </a:solidFill>
              </a:rPr>
            </a:br>
            <a:r>
              <a:rPr lang="ru-RU" sz="1600" b="1" dirty="0" smtClean="0">
                <a:solidFill>
                  <a:srgbClr val="7030A0"/>
                </a:solidFill>
              </a:rPr>
              <a:t>8. И самое главное: радуйтесь успехам ребенка, хвалите его и поощряйте желание учиться. Только положительные эмоции могут привить любовь к новым знаниям.</a:t>
            </a:r>
            <a:endParaRPr lang="ru-RU" sz="1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«Экологическая разминка»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1.Когда температура тела воробья ниже: зимой или летом?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2.У кого язык длиннее тела?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3.Чем лягушка отличается от жабы?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4.Почему красную книгу называют красной, а не зеленой?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5.Почему листья зеленые?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6.Кого называют </a:t>
            </a:r>
            <a:r>
              <a:rPr lang="ru-RU" b="1" dirty="0" err="1" smtClean="0">
                <a:solidFill>
                  <a:srgbClr val="7030A0"/>
                </a:solidFill>
              </a:rPr>
              <a:t>листопадничками</a:t>
            </a:r>
            <a:r>
              <a:rPr lang="ru-RU" b="1" dirty="0" smtClean="0">
                <a:solidFill>
                  <a:srgbClr val="7030A0"/>
                </a:solidFill>
              </a:rPr>
              <a:t>?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7.Что ест зимой жаба?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8.Какая нить в природе самая тонкая?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9.Какое дерево является лучшим пылесосом?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10.У кого уши на ногах?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11.Какую траву любят кошки?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12.Самая высокая трава? 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13.Какая птица не строит гнезда? 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«Педагогическая ситуация»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1. Педагогическая ситуация</a:t>
            </a:r>
          </a:p>
          <a:p>
            <a:r>
              <a:rPr lang="ru-RU" sz="1600" b="1" dirty="0" smtClean="0">
                <a:solidFill>
                  <a:srgbClr val="7030A0"/>
                </a:solidFill>
              </a:rPr>
              <a:t>Сережа прикрывает что-то в ладошке, заглядывает туда и нежно улыбается. Ольга Ивановна обращается к малышу: «Что там у тебя? Покажи! Фу! Брось сейчас же!». Из ладошки на асфальт падает маленькая мохнатая гусеница. Чья-то нога безжалостно наступила на нее. </a:t>
            </a:r>
          </a:p>
          <a:p>
            <a:r>
              <a:rPr lang="ru-RU" sz="1600" b="1" i="1" dirty="0" smtClean="0">
                <a:solidFill>
                  <a:srgbClr val="C00000"/>
                </a:solidFill>
              </a:rPr>
              <a:t>Назовите ошибки воспитателя. Как бы вы поступили в данной ситуации?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r>
              <a:rPr lang="ru-RU" sz="1600" b="1" dirty="0" smtClean="0">
                <a:solidFill>
                  <a:srgbClr val="C00000"/>
                </a:solidFill>
              </a:rPr>
              <a:t> 2. Педагогическая ситуация</a:t>
            </a:r>
          </a:p>
          <a:p>
            <a:r>
              <a:rPr lang="ru-RU" sz="1600" b="1" dirty="0" smtClean="0">
                <a:solidFill>
                  <a:srgbClr val="7030A0"/>
                </a:solidFill>
              </a:rPr>
              <a:t>На участке детского сада девочки играют в магазин и пополняют ассортимент «продуктов», обрывая растения: стручки желтой акации - «бобы», головки ромашки – «конфеты» и т. д. Подошла Ирина Петровна и похвалила: «Молодцы! Хорошо придумали!» </a:t>
            </a:r>
          </a:p>
          <a:p>
            <a:r>
              <a:rPr lang="ru-RU" sz="1600" dirty="0" smtClean="0"/>
              <a:t>  </a:t>
            </a:r>
            <a:r>
              <a:rPr lang="ru-RU" sz="1600" b="1" i="1" dirty="0" smtClean="0">
                <a:solidFill>
                  <a:srgbClr val="C00000"/>
                </a:solidFill>
              </a:rPr>
              <a:t>Назовите ошибки воспитателя. Как бы вы поступили в данной ситуации</a:t>
            </a:r>
            <a:endParaRPr lang="ru-RU" sz="1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«Народные приметы»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Как много было дедовских примет!</a:t>
            </a:r>
          </a:p>
          <a:p>
            <a:pPr algn="ctr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  Иных из них давно уж нет в помине.</a:t>
            </a:r>
          </a:p>
          <a:p>
            <a:pPr algn="ctr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Другие сквозь десятки зим и лет</a:t>
            </a:r>
          </a:p>
          <a:p>
            <a:pPr algn="ctr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      Дошли до нас и вот – живут поныне.</a:t>
            </a:r>
          </a:p>
          <a:p>
            <a:pPr algn="ctr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 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Продолжите народную примету, связанную с погодными явлениями.</a:t>
            </a:r>
          </a:p>
          <a:p>
            <a:r>
              <a:rPr lang="ru-RU" sz="1600" dirty="0" smtClean="0">
                <a:solidFill>
                  <a:srgbClr val="7030A0"/>
                </a:solidFill>
              </a:rPr>
              <a:t>- </a:t>
            </a:r>
            <a:r>
              <a:rPr lang="ru-RU" sz="1600" b="1" dirty="0" smtClean="0">
                <a:solidFill>
                  <a:srgbClr val="7030A0"/>
                </a:solidFill>
              </a:rPr>
              <a:t>Кошка свернулась клубочком – </a:t>
            </a:r>
          </a:p>
          <a:p>
            <a:r>
              <a:rPr lang="ru-RU" sz="1600" b="1" dirty="0" smtClean="0">
                <a:solidFill>
                  <a:srgbClr val="7030A0"/>
                </a:solidFill>
              </a:rPr>
              <a:t>- Ворона кричит зимой – </a:t>
            </a:r>
          </a:p>
          <a:p>
            <a:r>
              <a:rPr lang="ru-RU" sz="1600" b="1" dirty="0" smtClean="0">
                <a:solidFill>
                  <a:srgbClr val="7030A0"/>
                </a:solidFill>
              </a:rPr>
              <a:t>- Лягушки квакают – </a:t>
            </a:r>
          </a:p>
          <a:p>
            <a:r>
              <a:rPr lang="ru-RU" sz="1600" b="1" dirty="0" smtClean="0">
                <a:solidFill>
                  <a:srgbClr val="7030A0"/>
                </a:solidFill>
              </a:rPr>
              <a:t>- Воробьи в пыли купаются – </a:t>
            </a:r>
          </a:p>
          <a:p>
            <a:r>
              <a:rPr lang="ru-RU" sz="1600" b="1" dirty="0" smtClean="0">
                <a:solidFill>
                  <a:srgbClr val="7030A0"/>
                </a:solidFill>
              </a:rPr>
              <a:t>- Около луны звезда народилась – </a:t>
            </a:r>
          </a:p>
          <a:p>
            <a:r>
              <a:rPr lang="ru-RU" sz="1600" b="1" dirty="0" smtClean="0">
                <a:solidFill>
                  <a:srgbClr val="7030A0"/>
                </a:solidFill>
              </a:rPr>
              <a:t>- Собаки катаются – 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rgbClr val="0070C0"/>
                    </a:gs>
                    <a:gs pos="27000">
                      <a:srgbClr val="6CA62C"/>
                    </a:gs>
                    <a:gs pos="62000">
                      <a:srgbClr val="0070C0"/>
                    </a:gs>
                    <a:gs pos="99000">
                      <a:srgbClr val="6CA62C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</a:rPr>
              <a:t>Практическая часть с детьми «Мандариновый опыт»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81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95B3D7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891</Words>
  <Application>Microsoft Office PowerPoint</Application>
  <PresentationFormat>Экран (4:3)</PresentationFormat>
  <Paragraphs>112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Matilda</vt:lpstr>
      <vt:lpstr>Times New Roman</vt:lpstr>
      <vt:lpstr>Тема Office</vt:lpstr>
      <vt:lpstr>Слайд 1</vt:lpstr>
      <vt:lpstr>Цель мастер-класса</vt:lpstr>
      <vt:lpstr>Слайд 3</vt:lpstr>
      <vt:lpstr>Актуальность</vt:lpstr>
      <vt:lpstr>Несколько важных советов:</vt:lpstr>
      <vt:lpstr>«Экологическая разминка» </vt:lpstr>
      <vt:lpstr>«Педагогическая ситуация» </vt:lpstr>
      <vt:lpstr>«Народные приметы» </vt:lpstr>
      <vt:lpstr>Практическая часть с детьми «Мандариновый опыт»</vt:lpstr>
      <vt:lpstr>«Воздух невидимка»</vt:lpstr>
      <vt:lpstr>«Пламя загрязняет воздух»</vt:lpstr>
      <vt:lpstr>Опыт №1  «Сила магнита»</vt:lpstr>
      <vt:lpstr>Опыт №2  «Волшебство воздушного шарика»</vt:lpstr>
      <vt:lpstr>Опыт №3 «Симфония цвета»</vt:lpstr>
      <vt:lpstr>Анкета для воспитателей </vt:lpstr>
      <vt:lpstr>Синквейн </vt:lpstr>
      <vt:lpstr>Рефлексия.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114</cp:revision>
  <dcterms:created xsi:type="dcterms:W3CDTF">2013-08-23T08:38:35Z</dcterms:created>
  <dcterms:modified xsi:type="dcterms:W3CDTF">2018-04-13T06:00:02Z</dcterms:modified>
</cp:coreProperties>
</file>