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0.88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конечная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0.36</c:v>
                </c:pt>
                <c:pt idx="1">
                  <c:v>0.64</c:v>
                </c:pt>
                <c:pt idx="2">
                  <c:v>0</c:v>
                </c:pt>
              </c:numCache>
            </c:numRef>
          </c:val>
        </c:ser>
        <c:shape val="box"/>
        <c:axId val="32511872"/>
        <c:axId val="32513408"/>
        <c:axId val="0"/>
      </c:bar3DChart>
      <c:catAx>
        <c:axId val="32511872"/>
        <c:scaling>
          <c:orientation val="minMax"/>
        </c:scaling>
        <c:axPos val="b"/>
        <c:tickLblPos val="nextTo"/>
        <c:crossAx val="32513408"/>
        <c:crosses val="autoZero"/>
        <c:auto val="1"/>
        <c:lblAlgn val="ctr"/>
        <c:lblOffset val="100"/>
      </c:catAx>
      <c:valAx>
        <c:axId val="32513408"/>
        <c:scaling>
          <c:orientation val="minMax"/>
        </c:scaling>
        <c:axPos val="l"/>
        <c:majorGridlines/>
        <c:numFmt formatCode="0%" sourceLinked="1"/>
        <c:tickLblPos val="nextTo"/>
        <c:crossAx val="32511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3F4D-9802-4CC7-906C-AEF38383D0C5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82F1-CADE-425A-B83A-757F4840E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(7)\Новая папка\Фоны для презентаций\5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Отчет по кружковой работе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«Развивай – </a:t>
            </a:r>
            <a:r>
              <a:rPr lang="ru-RU" sz="3200" dirty="0" err="1" smtClean="0">
                <a:solidFill>
                  <a:srgbClr val="00B050"/>
                </a:solidFill>
              </a:rPr>
              <a:t>ка</a:t>
            </a:r>
            <a:r>
              <a:rPr lang="ru-RU" sz="3200" dirty="0" smtClean="0">
                <a:solidFill>
                  <a:srgbClr val="00B050"/>
                </a:solidFill>
              </a:rPr>
              <a:t>»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средняя группа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за 2016-17 учебный год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воспитателя: </a:t>
            </a:r>
            <a:r>
              <a:rPr lang="ru-RU" sz="3200" dirty="0" err="1" smtClean="0">
                <a:solidFill>
                  <a:srgbClr val="00B050"/>
                </a:solidFill>
              </a:rPr>
              <a:t>Сенчило</a:t>
            </a:r>
            <a:r>
              <a:rPr lang="ru-RU" sz="3200" dirty="0" smtClean="0">
                <a:solidFill>
                  <a:srgbClr val="00B050"/>
                </a:solidFill>
              </a:rPr>
              <a:t> О.Н.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7)\Новая папка\Фоны для презентаций\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Научные понятия не усваиваются 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не заучиваются ребенком, не берутся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памятью, а возникают и складываются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 помощью напряжения всей активности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Л.С.Выгодский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 (7)\Новая папка\Фоны для презентаций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menina.ru/posts/opics/2016/09/215871477_2c44b7ff20379bc5e71473a09924348a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4595664" cy="3446748"/>
          </a:xfrm>
          <a:prstGeom prst="rect">
            <a:avLst/>
          </a:prstGeom>
          <a:noFill/>
        </p:spPr>
      </p:pic>
      <p:pic>
        <p:nvPicPr>
          <p:cNvPr id="8196" name="Picture 4" descr="http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563888" cy="3620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 (7)\Новая папка\Фоны для презентаций\5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5171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</a:rPr>
              <a:t>Цель</a:t>
            </a:r>
            <a:r>
              <a:rPr lang="ru-RU" sz="2700" dirty="0" smtClean="0">
                <a:solidFill>
                  <a:srgbClr val="0070C0"/>
                </a:solidFill>
              </a:rPr>
              <a:t>: 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воспитать </a:t>
            </a:r>
            <a:r>
              <a:rPr lang="ru-RU" sz="2700" dirty="0" smtClean="0">
                <a:solidFill>
                  <a:srgbClr val="0070C0"/>
                </a:solidFill>
              </a:rPr>
              <a:t>интеллектуально развитую личность, развивать аналитическое восприятие и мышление.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Задачи</a:t>
            </a:r>
            <a:r>
              <a:rPr lang="ru-RU" sz="2700" dirty="0" smtClean="0">
                <a:solidFill>
                  <a:srgbClr val="0070C0"/>
                </a:solidFill>
              </a:rPr>
              <a:t>: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Познакомить с формой, цветом, размером, толщиной объектов.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Развивать логическое мышление, </a:t>
            </a:r>
            <a:r>
              <a:rPr lang="ru-RU" sz="2700" dirty="0" smtClean="0">
                <a:solidFill>
                  <a:srgbClr val="0070C0"/>
                </a:solidFill>
              </a:rPr>
              <a:t>познавательные </a:t>
            </a:r>
            <a:r>
              <a:rPr lang="ru-RU" sz="2700" dirty="0" smtClean="0">
                <a:solidFill>
                  <a:srgbClr val="0070C0"/>
                </a:solidFill>
              </a:rPr>
              <a:t>процессы, мыслительные операции.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Воспитывать самостоятельность, инициативу, настойчивость в достижении цели.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 (7)\Новая папка\Фоны для презентаций\2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13"/>
            <a:ext cx="9144000" cy="67597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/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Уровни и критерии </a:t>
            </a:r>
            <a:r>
              <a:rPr lang="ru-RU" sz="1800" b="1" dirty="0" err="1" smtClean="0">
                <a:solidFill>
                  <a:srgbClr val="0000FF"/>
                </a:solidFill>
              </a:rPr>
              <a:t>сформированности</a:t>
            </a:r>
            <a:r>
              <a:rPr lang="ru-RU" sz="1800" b="1" dirty="0" smtClean="0">
                <a:solidFill>
                  <a:srgbClr val="0000FF"/>
                </a:solidFill>
              </a:rPr>
              <a:t> у детей операций логического мышления Л.А. </a:t>
            </a:r>
            <a:r>
              <a:rPr lang="ru-RU" sz="1800" b="1" dirty="0" err="1" smtClean="0">
                <a:solidFill>
                  <a:srgbClr val="0000FF"/>
                </a:solidFill>
              </a:rPr>
              <a:t>Ясюковой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br>
              <a:rPr lang="ru-RU" sz="1800" b="1" dirty="0" smtClean="0">
                <a:solidFill>
                  <a:srgbClr val="0000FF"/>
                </a:solidFill>
              </a:rPr>
            </a:br>
            <a:endParaRPr 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229599" cy="524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584176"/>
                <a:gridCol w="1512168"/>
                <a:gridCol w="1296144"/>
                <a:gridCol w="1296144"/>
                <a:gridCol w="1368152"/>
                <a:gridCol w="514399"/>
              </a:tblGrid>
              <a:tr h="244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Синтез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Обобщение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Классификация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(3мин) ребенок заметил все 7 нелепиц и успел объяснить 5-7 нелепиц, как должно быть на самом деле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ребенок правильно назвал и связал все картинки с временем года, назвав 6-10 признаков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(3 мин) нашел 12-15 отличий, назвал и показал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решил поставленную задачу за время от 1 до 1,5 мин, назвав лишний предмет на всех картинках и правильно объяснив, почему он и являются лишними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выделил все группы фигур за время до2,5 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8-10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заметил и отметил все имеющиеся нелепицы, но 4-6 нелепиц не успел объяснить и сказать как должно быть на самом деле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правильно определил на всех картинках времена года, но указал только 1-5 признаков, подтверждающих его мнение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нашел 8-10 отличий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справился с задачей от 1,5 до 2,5 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выделил 7-9 групп фигур за время от 2,5 до 3 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ребенок успел обнаружить меньше 4 нелепиц, не объяснив ни одной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правильно определил времена года меньше, чем на 3-х картинках и не назвал ни одного признака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отведенное время нашел меньше, чем 8 отличий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решил задачу за время более 3 мин, или вовсе не справился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время 3 мин выделил меньше чем 5 групп фигур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Новая папка (7)\Новая папка\Фоны для презентаций\2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24"/>
            <a:ext cx="9144000" cy="6813352"/>
          </a:xfrm>
          <a:prstGeom prst="rect">
            <a:avLst/>
          </a:prstGeom>
          <a:noFill/>
        </p:spPr>
      </p:pic>
      <p:pic>
        <p:nvPicPr>
          <p:cNvPr id="1028" name="Picture 4" descr="C:\Users\admin\Desktop\конспекты на конкурс\SAM_3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528392" cy="2646294"/>
          </a:xfrm>
          <a:prstGeom prst="rect">
            <a:avLst/>
          </a:prstGeom>
          <a:noFill/>
        </p:spPr>
      </p:pic>
      <p:pic>
        <p:nvPicPr>
          <p:cNvPr id="1029" name="Picture 5" descr="C:\Users\admin\Desktop\конспекты на конкурс\SAM_3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563888" cy="2672916"/>
          </a:xfrm>
          <a:prstGeom prst="rect">
            <a:avLst/>
          </a:prstGeom>
          <a:noFill/>
        </p:spPr>
      </p:pic>
      <p:pic>
        <p:nvPicPr>
          <p:cNvPr id="5" name="Picture 3" descr="C:\Users\admin\Desktop\конспекты на конкурс\SAM_3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3803915" cy="2852936"/>
          </a:xfrm>
          <a:prstGeom prst="rect">
            <a:avLst/>
          </a:prstGeom>
          <a:noFill/>
        </p:spPr>
      </p:pic>
      <p:pic>
        <p:nvPicPr>
          <p:cNvPr id="6" name="Picture 2" descr="C:\Users\admin\Desktop\конспекты на конкурс\SAM_3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3" y="64731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 (7)\Новая папка\Фоны для презентаци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73"/>
            <a:ext cx="9144000" cy="6817627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2019874" y="2309934"/>
          <a:ext cx="545435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Сравнительный анализ диагностики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 (7)\Новая папка\Фоны для презентаций\5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solidFill>
                  <a:srgbClr val="0033CC"/>
                </a:solidFill>
              </a:rPr>
              <a:t>Перспективы на будущее: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Продолжать вести работу с детьми в данном направлении и разработать перспективный план кружка  на старшую группу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- Пополнить практический материал  </a:t>
            </a:r>
            <a:r>
              <a:rPr lang="ru-RU" sz="2800" dirty="0" smtClean="0">
                <a:solidFill>
                  <a:srgbClr val="FF0000"/>
                </a:solidFill>
              </a:rPr>
              <a:t>и внедрить </a:t>
            </a:r>
            <a:r>
              <a:rPr lang="ru-RU" sz="2800" dirty="0" smtClean="0">
                <a:solidFill>
                  <a:srgbClr val="FF0000"/>
                </a:solidFill>
              </a:rPr>
              <a:t>в работу кружка карточки - </a:t>
            </a:r>
            <a:r>
              <a:rPr lang="ru-RU" sz="2800" dirty="0" smtClean="0">
                <a:solidFill>
                  <a:srgbClr val="FF0000"/>
                </a:solidFill>
              </a:rPr>
              <a:t>схемы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Для получения более высоких результатов в работе планирую поддерживать непрерывную связь с родителями.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 </a:t>
            </a:r>
            <a:r>
              <a:rPr lang="ru-RU" sz="2800" dirty="0" smtClean="0">
                <a:solidFill>
                  <a:srgbClr val="FF0000"/>
                </a:solidFill>
              </a:rPr>
              <a:t>Разработать свою мини программу, через которую буду рекомендовать  использовать опыт моей работы с блоками </a:t>
            </a:r>
            <a:r>
              <a:rPr lang="ru-RU" sz="2800" dirty="0" err="1" smtClean="0">
                <a:solidFill>
                  <a:srgbClr val="FF0000"/>
                </a:solidFill>
              </a:rPr>
              <a:t>Дьенеша</a:t>
            </a:r>
            <a:r>
              <a:rPr lang="ru-RU" sz="2800" dirty="0" smtClean="0">
                <a:solidFill>
                  <a:srgbClr val="FF0000"/>
                </a:solidFill>
              </a:rPr>
              <a:t> педагогам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ienda.ru/data/cache/2016jan/15/23/396366_24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по кружковой работе  «Развивай – ка» средняя группа за 2016-17 учебный год   воспитателя: Сенчило О.Н.</vt:lpstr>
      <vt:lpstr>Научные понятия не усваиваются и не заучиваются ребенком, не берутся памятью, а возникают и складываются с помощью напряжения всей активности Л.С.Выгодский</vt:lpstr>
      <vt:lpstr>Слайд 3</vt:lpstr>
      <vt:lpstr>Цель:  воспитать интеллектуально развитую личность, развивать аналитическое восприятие и мышление.  Задачи: Познакомить с формой, цветом, размером, толщиной объектов. Развивать логическое мышление, познавательные процессы, мыслительные операции. Воспитывать самостоятельность, инициативу, настойчивость в достижении цели. </vt:lpstr>
      <vt:lpstr> Уровни и критерии сформированности у детей операций логического мышления Л.А. Ясюковой  </vt:lpstr>
      <vt:lpstr>Слайд 6</vt:lpstr>
      <vt:lpstr>Сравнительный анализ диагностики</vt:lpstr>
      <vt:lpstr> Перспективы на будущее:  - Продолжать вести работу с детьми в данном направлении и разработать перспективный план кружка  на старшую группу   - Пополнить практический материал  и внедрить в работу кружка карточки - схемы - Для получения более высоких результатов в работе планирую поддерживать непрерывную связь с родителями. -  Разработать свою мини программу, через которую буду рекомендовать  использовать опыт моей работы с блоками Дьенеша педагогам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2017-05-23T11:47:00Z</dcterms:created>
  <dcterms:modified xsi:type="dcterms:W3CDTF">2017-05-24T04:57:16Z</dcterms:modified>
</cp:coreProperties>
</file>