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72" r:id="rId10"/>
    <p:sldId id="262" r:id="rId11"/>
    <p:sldId id="273" r:id="rId12"/>
    <p:sldId id="263" r:id="rId13"/>
    <p:sldId id="274" r:id="rId14"/>
    <p:sldId id="264" r:id="rId15"/>
    <p:sldId id="275" r:id="rId16"/>
    <p:sldId id="265" r:id="rId17"/>
    <p:sldId id="276" r:id="rId18"/>
    <p:sldId id="266" r:id="rId19"/>
    <p:sldId id="277" r:id="rId20"/>
    <p:sldId id="270" r:id="rId21"/>
    <p:sldId id="278" r:id="rId22"/>
    <p:sldId id="269" r:id="rId23"/>
    <p:sldId id="279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F4D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577" autoAdjust="0"/>
  </p:normalViewPr>
  <p:slideViewPr>
    <p:cSldViewPr>
      <p:cViewPr>
        <p:scale>
          <a:sx n="76" d="100"/>
          <a:sy n="76" d="100"/>
        </p:scale>
        <p:origin x="-984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B3B3-84D7-4C41-94B3-9F30A9925DF2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B3B3-84D7-4C41-94B3-9F30A9925DF2}" type="datetimeFigureOut">
              <a:rPr lang="ru-RU" smtClean="0"/>
              <a:pPr/>
              <a:t>30.11.2017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1E2A-C081-4D63-B48B-109ABFD46B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Сюжетно-ролевая игра во второй младшей группе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01008"/>
            <a:ext cx="6400800" cy="1968624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группы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Солнышко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ГККП «Детский сад №2»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Додонова Екатерина Григорьевна.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489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</a:t>
            </a:r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Парикмахерская</a:t>
            </a:r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006" y="1192307"/>
            <a:ext cx="860444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i="1" spc="-10" dirty="0" smtClean="0">
                <a:solidFill>
                  <a:srgbClr val="1F4D21"/>
                </a:solidFill>
                <a:latin typeface="Times New Roman"/>
                <a:cs typeface="Times New Roman"/>
              </a:rPr>
              <a:t>       Задачи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:</a:t>
            </a:r>
            <a:endParaRPr lang="ru-RU" dirty="0">
              <a:solidFill>
                <a:srgbClr val="1F4D21"/>
              </a:solidFill>
              <a:latin typeface="Times New Roman"/>
              <a:cs typeface="Times New Roman"/>
            </a:endParaRPr>
          </a:p>
          <a:p>
            <a:pPr marL="429895" marR="74930" indent="-3429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3869690" algn="l"/>
                <a:tab pos="5501640" algn="l"/>
              </a:tabLst>
            </a:pP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Развивать интерес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уважение 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к 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п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ро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ф</a:t>
            </a:r>
            <a:r>
              <a:rPr lang="ru-RU" b="1" i="1" spc="-35" dirty="0">
                <a:solidFill>
                  <a:srgbClr val="1F4D21"/>
                </a:solidFill>
                <a:latin typeface="Times New Roman"/>
                <a:cs typeface="Times New Roman"/>
              </a:rPr>
              <a:t>е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сс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и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п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ар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и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к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махера;	</a:t>
            </a:r>
            <a:r>
              <a:rPr lang="ru-RU" b="1" i="1" spc="-5" dirty="0" smtClean="0">
                <a:solidFill>
                  <a:srgbClr val="1F4D21"/>
                </a:solidFill>
                <a:latin typeface="Times New Roman"/>
                <a:cs typeface="Times New Roman"/>
              </a:rPr>
              <a:t>зна</a:t>
            </a:r>
            <a:r>
              <a:rPr lang="ru-RU" b="1" i="1" spc="-105" dirty="0" smtClean="0">
                <a:solidFill>
                  <a:srgbClr val="1F4D21"/>
                </a:solidFill>
                <a:latin typeface="Times New Roman"/>
                <a:cs typeface="Times New Roman"/>
              </a:rPr>
              <a:t>к</a:t>
            </a:r>
            <a:r>
              <a:rPr lang="ru-RU" b="1" i="1" spc="-100" dirty="0" smtClean="0">
                <a:solidFill>
                  <a:srgbClr val="1F4D21"/>
                </a:solidFill>
                <a:latin typeface="Times New Roman"/>
                <a:cs typeface="Times New Roman"/>
              </a:rPr>
              <a:t>о</a:t>
            </a:r>
            <a:r>
              <a:rPr lang="ru-RU" b="1" i="1" spc="-5" dirty="0" smtClean="0">
                <a:solidFill>
                  <a:srgbClr val="1F4D21"/>
                </a:solidFill>
                <a:latin typeface="Times New Roman"/>
                <a:cs typeface="Times New Roman"/>
              </a:rPr>
              <a:t>м</a:t>
            </a:r>
            <a:r>
              <a:rPr lang="ru-RU" b="1" i="1" spc="-10" dirty="0" smtClean="0">
                <a:solidFill>
                  <a:srgbClr val="1F4D21"/>
                </a:solidFill>
                <a:latin typeface="Times New Roman"/>
                <a:cs typeface="Times New Roman"/>
              </a:rPr>
              <a:t>и</a:t>
            </a:r>
            <a:r>
              <a:rPr lang="ru-RU" b="1" i="1" dirty="0" smtClean="0">
                <a:solidFill>
                  <a:srgbClr val="1F4D21"/>
                </a:solidFill>
                <a:latin typeface="Times New Roman"/>
                <a:cs typeface="Times New Roman"/>
              </a:rPr>
              <a:t>т</a:t>
            </a:r>
            <a:r>
              <a:rPr lang="ru-RU" b="1" i="1" spc="-5" dirty="0" smtClean="0">
                <a:solidFill>
                  <a:srgbClr val="1F4D21"/>
                </a:solidFill>
                <a:latin typeface="Times New Roman"/>
                <a:cs typeface="Times New Roman"/>
              </a:rPr>
              <a:t>ь </a:t>
            </a:r>
            <a:r>
              <a:rPr lang="ru-RU" b="1" i="1" dirty="0" smtClean="0">
                <a:solidFill>
                  <a:srgbClr val="1F4D21"/>
                </a:solidFill>
                <a:latin typeface="Times New Roman"/>
                <a:cs typeface="Times New Roman"/>
              </a:rPr>
              <a:t>с 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правилами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поведения 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в 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парикмахерской.</a:t>
            </a:r>
            <a:endParaRPr lang="ru-RU" dirty="0">
              <a:solidFill>
                <a:srgbClr val="1F4D21"/>
              </a:solidFill>
              <a:latin typeface="Times New Roman"/>
              <a:cs typeface="Times New Roman"/>
            </a:endParaRPr>
          </a:p>
          <a:p>
            <a:pPr marL="355600" marR="17780" indent="-3429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  <a:tabLst>
                <a:tab pos="2059305" algn="l"/>
              </a:tabLst>
            </a:pP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	умение</a:t>
            </a:r>
            <a:r>
              <a:rPr lang="ru-RU" b="1" i="1" spc="-3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самостоятельно 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развивать </a:t>
            </a:r>
            <a:r>
              <a:rPr lang="ru-RU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сюжет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игры,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согласовывать  </a:t>
            </a:r>
            <a:r>
              <a:rPr lang="ru-RU" b="1" i="1" spc="-45" dirty="0">
                <a:solidFill>
                  <a:srgbClr val="1F4D21"/>
                </a:solidFill>
                <a:latin typeface="Times New Roman"/>
                <a:cs typeface="Times New Roman"/>
              </a:rPr>
              <a:t>тему,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распределять</a:t>
            </a:r>
            <a:r>
              <a:rPr lang="ru-RU" b="1" i="1" spc="-3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роли.</a:t>
            </a:r>
            <a:endParaRPr lang="ru-RU" dirty="0">
              <a:solidFill>
                <a:srgbClr val="1F4D21"/>
              </a:solidFill>
              <a:latin typeface="Times New Roman"/>
              <a:cs typeface="Times New Roman"/>
            </a:endParaRPr>
          </a:p>
          <a:p>
            <a:pPr marL="355600" marR="347980" indent="-342900">
              <a:lnSpc>
                <a:spcPct val="100000"/>
              </a:lnSpc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Способствовать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установлению 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в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игре 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ролевого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взаимодействия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усвоению  ролевых</a:t>
            </a:r>
            <a:r>
              <a:rPr lang="ru-RU" b="1" i="1" spc="-95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взаимоотношений.</a:t>
            </a:r>
            <a:endParaRPr lang="ru-RU" dirty="0">
              <a:solidFill>
                <a:srgbClr val="1F4D21"/>
              </a:solidFill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правильные  взаимоотношения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детей 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в</a:t>
            </a:r>
            <a:r>
              <a:rPr lang="ru-RU" b="1" i="1" spc="-3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коллективе.</a:t>
            </a:r>
            <a:endParaRPr lang="ru-RU" dirty="0">
              <a:solidFill>
                <a:srgbClr val="1F4D2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36560"/>
            <a:ext cx="8873308" cy="312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Парикмахерская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087724" y="1442359"/>
            <a:ext cx="46805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1F4D21"/>
                </a:solidFill>
              </a:rPr>
              <a:t>Парикмахер, взяв расчёску,</a:t>
            </a:r>
            <a:br>
              <a:rPr lang="ru-RU" sz="2400" b="1" i="1" dirty="0">
                <a:solidFill>
                  <a:srgbClr val="1F4D21"/>
                </a:solidFill>
              </a:rPr>
            </a:br>
            <a:r>
              <a:rPr lang="ru-RU" sz="2400" b="1" i="1" dirty="0">
                <a:solidFill>
                  <a:srgbClr val="1F4D21"/>
                </a:solidFill>
              </a:rPr>
              <a:t>Ловко делает причёску.</a:t>
            </a:r>
            <a:br>
              <a:rPr lang="ru-RU" sz="2400" b="1" i="1" dirty="0">
                <a:solidFill>
                  <a:srgbClr val="1F4D21"/>
                </a:solidFill>
              </a:rPr>
            </a:br>
            <a:r>
              <a:rPr lang="ru-RU" sz="2400" b="1" i="1" dirty="0">
                <a:solidFill>
                  <a:srgbClr val="1F4D21"/>
                </a:solidFill>
              </a:rPr>
              <a:t>Быстро ножницы стригут,</a:t>
            </a:r>
            <a:br>
              <a:rPr lang="ru-RU" sz="2400" b="1" i="1" dirty="0">
                <a:solidFill>
                  <a:srgbClr val="1F4D21"/>
                </a:solidFill>
              </a:rPr>
            </a:br>
            <a:r>
              <a:rPr lang="ru-RU" sz="2400" b="1" i="1" dirty="0">
                <a:solidFill>
                  <a:srgbClr val="1F4D21"/>
                </a:solidFill>
              </a:rPr>
              <a:t>Облик новый создают.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57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566" y="-315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«Магазин»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77355"/>
            <a:ext cx="88204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6287770" algn="l"/>
              </a:tabLst>
            </a:pPr>
            <a:r>
              <a:rPr lang="ru-RU" sz="28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800" b="1" i="1" spc="-10" dirty="0" smtClean="0">
                <a:solidFill>
                  <a:srgbClr val="1F4D21"/>
                </a:solidFill>
                <a:latin typeface="Times New Roman"/>
                <a:cs typeface="Times New Roman"/>
              </a:rPr>
              <a:t>      </a:t>
            </a:r>
            <a:r>
              <a:rPr lang="ru-RU" sz="2400" b="1" i="1" spc="-10" dirty="0" smtClean="0">
                <a:solidFill>
                  <a:srgbClr val="1F4D21"/>
                </a:solidFill>
                <a:latin typeface="Times New Roman"/>
                <a:cs typeface="Times New Roman"/>
              </a:rPr>
              <a:t>Задачи</a:t>
            </a:r>
            <a:r>
              <a:rPr lang="ru-RU" sz="24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: </a:t>
            </a:r>
          </a:p>
          <a:p>
            <a:pPr marL="584200" marR="5080" indent="-5715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287770" algn="l"/>
              </a:tabLst>
            </a:pPr>
            <a:r>
              <a:rPr lang="ru-RU" sz="24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</a:t>
            </a:r>
            <a:r>
              <a:rPr lang="ru-RU" sz="2400" b="1" i="1" spc="5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умение </a:t>
            </a:r>
            <a:r>
              <a:rPr lang="ru-RU" sz="24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детей  согласовывать </a:t>
            </a:r>
            <a:r>
              <a:rPr lang="ru-RU" sz="24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собственный </a:t>
            </a:r>
            <a:r>
              <a:rPr lang="ru-RU" sz="24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игровой  </a:t>
            </a:r>
            <a:r>
              <a:rPr lang="ru-RU" sz="24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замысел </a:t>
            </a:r>
            <a:r>
              <a:rPr lang="ru-RU" sz="2400" b="1" i="1" dirty="0">
                <a:solidFill>
                  <a:srgbClr val="1F4D21"/>
                </a:solidFill>
                <a:latin typeface="Times New Roman"/>
                <a:cs typeface="Times New Roman"/>
              </a:rPr>
              <a:t>с </a:t>
            </a:r>
            <a:r>
              <a:rPr lang="ru-RU" sz="24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замыслами </a:t>
            </a:r>
            <a:r>
              <a:rPr lang="ru-RU" sz="24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сверстников,  </a:t>
            </a:r>
            <a:r>
              <a:rPr lang="ru-RU" sz="24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менять </a:t>
            </a:r>
            <a:r>
              <a:rPr lang="ru-RU" sz="24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роли </a:t>
            </a:r>
            <a:r>
              <a:rPr lang="ru-RU" sz="24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по </a:t>
            </a:r>
            <a:r>
              <a:rPr lang="ru-RU" sz="2400" b="1" i="1" spc="-50" dirty="0">
                <a:solidFill>
                  <a:srgbClr val="1F4D21"/>
                </a:solidFill>
                <a:latin typeface="Times New Roman"/>
                <a:cs typeface="Times New Roman"/>
              </a:rPr>
              <a:t>ходу</a:t>
            </a:r>
            <a:r>
              <a:rPr lang="ru-RU" sz="2400" b="1" i="1" spc="-6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игры.</a:t>
            </a:r>
            <a:endParaRPr lang="ru-RU" sz="2400" dirty="0">
              <a:solidFill>
                <a:srgbClr val="1F4D21"/>
              </a:solidFill>
              <a:latin typeface="Times New Roman"/>
              <a:cs typeface="Times New Roman"/>
            </a:endParaRPr>
          </a:p>
          <a:p>
            <a:pPr marL="584200" marR="5080" indent="-5715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6287770" algn="l"/>
              </a:tabLst>
            </a:pPr>
            <a:r>
              <a:rPr lang="ru-RU" sz="24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Побуждать </a:t>
            </a:r>
            <a:r>
              <a:rPr lang="ru-RU" sz="24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детей </a:t>
            </a:r>
            <a:r>
              <a:rPr lang="ru-RU" sz="2400" b="1" i="1" spc="-30" dirty="0">
                <a:solidFill>
                  <a:srgbClr val="1F4D21"/>
                </a:solidFill>
                <a:latin typeface="Times New Roman"/>
                <a:cs typeface="Times New Roman"/>
              </a:rPr>
              <a:t>более </a:t>
            </a:r>
            <a:r>
              <a:rPr lang="ru-RU" sz="24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широко  </a:t>
            </a:r>
            <a:r>
              <a:rPr lang="ru-RU" sz="24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использовать </a:t>
            </a:r>
            <a:r>
              <a:rPr lang="ru-RU" sz="24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в </a:t>
            </a:r>
            <a:r>
              <a:rPr lang="ru-RU" sz="24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играх </a:t>
            </a:r>
            <a:r>
              <a:rPr lang="ru-RU" sz="24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знания об  </a:t>
            </a:r>
            <a:r>
              <a:rPr lang="ru-RU" sz="24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окружающей </a:t>
            </a:r>
            <a:r>
              <a:rPr lang="ru-RU" sz="24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жизни; </a:t>
            </a:r>
            <a:r>
              <a:rPr lang="ru-RU" sz="24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развивать  </a:t>
            </a:r>
            <a:r>
              <a:rPr lang="ru-RU" sz="24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диалогическую</a:t>
            </a:r>
            <a:r>
              <a:rPr lang="ru-RU" sz="2400" b="1" i="1" spc="-5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4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речь.</a:t>
            </a:r>
            <a:endParaRPr lang="ru-RU" sz="2400" dirty="0">
              <a:solidFill>
                <a:srgbClr val="1F4D2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21266"/>
            <a:ext cx="6979013" cy="3927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127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«Магазин»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1052736"/>
            <a:ext cx="5040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1F4D21"/>
                </a:solidFill>
              </a:rPr>
              <a:t>А сейчас мы в магазине</a:t>
            </a:r>
            <a:br>
              <a:rPr lang="ru-RU" sz="2400" b="1" i="1" dirty="0" smtClean="0">
                <a:solidFill>
                  <a:srgbClr val="1F4D21"/>
                </a:solidFill>
              </a:rPr>
            </a:br>
            <a:r>
              <a:rPr lang="ru-RU" sz="2400" b="1" i="1" dirty="0" smtClean="0">
                <a:solidFill>
                  <a:srgbClr val="1F4D21"/>
                </a:solidFill>
              </a:rPr>
              <a:t>Все продукты на витрине</a:t>
            </a:r>
            <a:br>
              <a:rPr lang="ru-RU" sz="2400" b="1" i="1" dirty="0" smtClean="0">
                <a:solidFill>
                  <a:srgbClr val="1F4D21"/>
                </a:solidFill>
              </a:rPr>
            </a:br>
            <a:r>
              <a:rPr lang="ru-RU" sz="2400" b="1" i="1" dirty="0" smtClean="0">
                <a:solidFill>
                  <a:srgbClr val="1F4D21"/>
                </a:solidFill>
              </a:rPr>
              <a:t>Чай, конфеты, колбаса – </a:t>
            </a:r>
            <a:br>
              <a:rPr lang="ru-RU" sz="2400" b="1" i="1" dirty="0" smtClean="0">
                <a:solidFill>
                  <a:srgbClr val="1F4D21"/>
                </a:solidFill>
              </a:rPr>
            </a:br>
            <a:r>
              <a:rPr lang="ru-RU" sz="2400" b="1" i="1" dirty="0" smtClean="0">
                <a:solidFill>
                  <a:srgbClr val="1F4D21"/>
                </a:solidFill>
              </a:rPr>
              <a:t>Разбегаются глаза.</a:t>
            </a:r>
            <a:br>
              <a:rPr lang="ru-RU" sz="2400" b="1" i="1" dirty="0" smtClean="0">
                <a:solidFill>
                  <a:srgbClr val="1F4D21"/>
                </a:solidFill>
              </a:rPr>
            </a:br>
            <a:r>
              <a:rPr lang="ru-RU" sz="2400" b="1" i="1" dirty="0" smtClean="0">
                <a:solidFill>
                  <a:srgbClr val="1F4D21"/>
                </a:solidFill>
              </a:rPr>
              <a:t>Приходите, покупайте</a:t>
            </a:r>
            <a:br>
              <a:rPr lang="ru-RU" sz="2400" b="1" i="1" dirty="0" smtClean="0">
                <a:solidFill>
                  <a:srgbClr val="1F4D21"/>
                </a:solidFill>
              </a:rPr>
            </a:br>
            <a:r>
              <a:rPr lang="ru-RU" sz="2400" b="1" i="1" dirty="0" smtClean="0">
                <a:solidFill>
                  <a:srgbClr val="1F4D21"/>
                </a:solidFill>
              </a:rPr>
              <a:t>Деньги в кассу отдавайте.</a:t>
            </a:r>
            <a:endParaRPr lang="ru-RU" sz="2400" b="1" i="1" dirty="0">
              <a:solidFill>
                <a:srgbClr val="1F4D2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600201"/>
            <a:ext cx="5472122" cy="247174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7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4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«Больница»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4237" y="1262741"/>
            <a:ext cx="4392488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i="1" spc="-10" dirty="0" smtClean="0">
                <a:solidFill>
                  <a:srgbClr val="1F4D21"/>
                </a:solidFill>
                <a:latin typeface="Times New Roman"/>
                <a:cs typeface="Times New Roman"/>
              </a:rPr>
              <a:t>           </a:t>
            </a:r>
            <a:r>
              <a:rPr lang="ru-RU" sz="2000" b="1" i="1" spc="-10" dirty="0" smtClean="0">
                <a:solidFill>
                  <a:srgbClr val="1F4D21"/>
                </a:solidFill>
                <a:latin typeface="Times New Roman"/>
                <a:cs typeface="Times New Roman"/>
              </a:rPr>
              <a:t>Задачи</a:t>
            </a:r>
            <a:r>
              <a:rPr lang="ru-RU" sz="20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:</a:t>
            </a:r>
            <a:endParaRPr lang="ru-RU" sz="2000" dirty="0">
              <a:solidFill>
                <a:srgbClr val="1F4D21"/>
              </a:solidFill>
              <a:latin typeface="Times New Roman"/>
              <a:cs typeface="Times New Roman"/>
            </a:endParaRPr>
          </a:p>
          <a:p>
            <a:pPr marL="570230" marR="5080" indent="-457200">
              <a:lnSpc>
                <a:spcPct val="100000"/>
              </a:lnSpc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ru-RU" sz="20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 </a:t>
            </a:r>
            <a:r>
              <a:rPr lang="ru-RU" sz="20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умение детей  </a:t>
            </a:r>
            <a:r>
              <a:rPr lang="ru-RU" sz="20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отображать </a:t>
            </a:r>
            <a:r>
              <a:rPr lang="ru-RU" sz="20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в игре </a:t>
            </a:r>
            <a:r>
              <a:rPr lang="ru-RU" sz="20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знания </a:t>
            </a:r>
            <a:r>
              <a:rPr lang="ru-RU" sz="2000" b="1" i="1" spc="5" dirty="0">
                <a:solidFill>
                  <a:srgbClr val="1F4D21"/>
                </a:solidFill>
                <a:latin typeface="Times New Roman"/>
                <a:cs typeface="Times New Roman"/>
              </a:rPr>
              <a:t>об  </a:t>
            </a:r>
            <a:r>
              <a:rPr lang="ru-RU" sz="20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окружающей </a:t>
            </a:r>
            <a:r>
              <a:rPr lang="ru-RU" sz="20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жизни, </a:t>
            </a:r>
            <a:r>
              <a:rPr lang="ru-RU" sz="20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показать  социальную </a:t>
            </a:r>
            <a:r>
              <a:rPr lang="ru-RU" sz="20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значимость  </a:t>
            </a:r>
            <a:r>
              <a:rPr lang="ru-RU" sz="20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медицины.</a:t>
            </a:r>
          </a:p>
          <a:p>
            <a:pPr marL="570230" marR="5080" indent="-457200">
              <a:lnSpc>
                <a:spcPct val="100000"/>
              </a:lnSpc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ru-RU" sz="20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Воспитывать  </a:t>
            </a:r>
            <a:r>
              <a:rPr lang="ru-RU" sz="20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уважение </a:t>
            </a:r>
            <a:r>
              <a:rPr lang="ru-RU" sz="20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к </a:t>
            </a:r>
            <a:r>
              <a:rPr lang="ru-RU" sz="20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труду медицинских  работников, </a:t>
            </a:r>
            <a:r>
              <a:rPr lang="ru-RU" sz="20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закреплять  </a:t>
            </a:r>
            <a:r>
              <a:rPr lang="ru-RU" sz="20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правила </a:t>
            </a:r>
            <a:r>
              <a:rPr lang="ru-RU" sz="20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поведения </a:t>
            </a:r>
            <a:r>
              <a:rPr lang="ru-RU" sz="20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в  </a:t>
            </a:r>
            <a:r>
              <a:rPr lang="ru-RU" sz="20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общественных</a:t>
            </a:r>
            <a:r>
              <a:rPr lang="ru-RU" sz="2000" b="1" i="1" spc="-10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0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местах.</a:t>
            </a:r>
            <a:endParaRPr lang="ru-RU" sz="2000" dirty="0">
              <a:solidFill>
                <a:srgbClr val="1F4D2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2741"/>
            <a:ext cx="3129116" cy="3929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61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«Больница»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1105288"/>
            <a:ext cx="33123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1F4D21"/>
                </a:solidFill>
              </a:rPr>
              <a:t>Всегда внимательно, с любовью</a:t>
            </a:r>
            <a:br>
              <a:rPr lang="ru-RU" sz="3200" b="1" i="1" dirty="0" smtClean="0">
                <a:solidFill>
                  <a:srgbClr val="1F4D21"/>
                </a:solidFill>
              </a:rPr>
            </a:br>
            <a:r>
              <a:rPr lang="ru-RU" sz="3200" b="1" i="1" dirty="0" smtClean="0">
                <a:solidFill>
                  <a:srgbClr val="1F4D21"/>
                </a:solidFill>
              </a:rPr>
              <a:t>Наш доктор лечит вас, ребят</a:t>
            </a:r>
            <a:br>
              <a:rPr lang="ru-RU" sz="3200" b="1" i="1" dirty="0" smtClean="0">
                <a:solidFill>
                  <a:srgbClr val="1F4D21"/>
                </a:solidFill>
              </a:rPr>
            </a:br>
            <a:r>
              <a:rPr lang="ru-RU" sz="3200" b="1" i="1" dirty="0" smtClean="0">
                <a:solidFill>
                  <a:srgbClr val="1F4D21"/>
                </a:solidFill>
              </a:rPr>
              <a:t>Когда поправит вам здоровье – </a:t>
            </a:r>
            <a:br>
              <a:rPr lang="ru-RU" sz="3200" b="1" i="1" dirty="0" smtClean="0">
                <a:solidFill>
                  <a:srgbClr val="1F4D21"/>
                </a:solidFill>
              </a:rPr>
            </a:br>
            <a:r>
              <a:rPr lang="ru-RU" sz="3200" b="1" i="1" dirty="0" smtClean="0">
                <a:solidFill>
                  <a:srgbClr val="1F4D21"/>
                </a:solidFill>
              </a:rPr>
              <a:t>Он больше всех бывает рад.</a:t>
            </a:r>
            <a:endParaRPr lang="ru-RU" sz="3200" b="1" i="1" dirty="0">
              <a:solidFill>
                <a:srgbClr val="1F4D2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«Гараж»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052417"/>
            <a:ext cx="81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54965" algn="l"/>
                <a:tab pos="355600" algn="l"/>
                <a:tab pos="1745614" algn="l"/>
                <a:tab pos="5362575" algn="l"/>
              </a:tabLst>
            </a:pPr>
            <a:r>
              <a:rPr lang="ru-RU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Задачи:	</a:t>
            </a:r>
          </a:p>
          <a:p>
            <a:pPr marL="469900" marR="508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745614" algn="l"/>
                <a:tab pos="5362575" algn="l"/>
              </a:tabLst>
            </a:pPr>
            <a:r>
              <a:rPr lang="ru-RU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умение детей 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распределять </a:t>
            </a:r>
            <a:r>
              <a:rPr lang="ru-RU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роли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действовать </a:t>
            </a:r>
            <a:r>
              <a:rPr lang="ru-RU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согласно 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принятой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на </a:t>
            </a:r>
            <a:r>
              <a:rPr lang="ru-RU" b="1" i="1" spc="-45" dirty="0">
                <a:solidFill>
                  <a:srgbClr val="1F4D21"/>
                </a:solidFill>
                <a:latin typeface="Times New Roman"/>
                <a:cs typeface="Times New Roman"/>
              </a:rPr>
              <a:t>себя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роли,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отражать 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взаимоотношения </a:t>
            </a:r>
            <a:r>
              <a:rPr lang="ru-RU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между 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играющими. </a:t>
            </a:r>
          </a:p>
          <a:p>
            <a:pPr marL="469900" marR="508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745614" algn="l"/>
                <a:tab pos="5362575" algn="l"/>
              </a:tabLst>
            </a:pP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Воспитывать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интерес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уважение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к </a:t>
            </a:r>
            <a:r>
              <a:rPr lang="ru-RU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труду 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транспортников, пробуждать </a:t>
            </a:r>
            <a:r>
              <a:rPr lang="ru-RU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желание 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работать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добросовестно, ответственно, 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заботиться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о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сохранности техники, 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закреплять знание </a:t>
            </a:r>
            <a:r>
              <a:rPr lang="ru-RU" b="1" i="1" dirty="0">
                <a:solidFill>
                  <a:srgbClr val="1F4D21"/>
                </a:solidFill>
                <a:latin typeface="Times New Roman"/>
                <a:cs typeface="Times New Roman"/>
              </a:rPr>
              <a:t>правил </a:t>
            </a:r>
            <a:r>
              <a:rPr lang="ru-RU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дорожного  движения. </a:t>
            </a:r>
          </a:p>
          <a:p>
            <a:pPr marL="469900" marR="5080" indent="-4572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745614" algn="l"/>
                <a:tab pos="5362575" algn="l"/>
              </a:tabLst>
            </a:pPr>
            <a:r>
              <a:rPr lang="ru-RU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Развивать </a:t>
            </a: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память, </a:t>
            </a: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речь</a:t>
            </a:r>
            <a:r>
              <a:rPr lang="ru-RU" b="1" i="1" spc="3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детей.</a:t>
            </a:r>
            <a:endParaRPr lang="ru-RU" dirty="0">
              <a:solidFill>
                <a:srgbClr val="1F4D2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852" b="17792"/>
          <a:stretch/>
        </p:blipFill>
        <p:spPr>
          <a:xfrm>
            <a:off x="467544" y="3644220"/>
            <a:ext cx="8417024" cy="321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«Гараж»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438378" y="1126389"/>
            <a:ext cx="36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i="1" dirty="0">
                <a:solidFill>
                  <a:srgbClr val="1F4D21"/>
                </a:solidFill>
              </a:rPr>
              <a:t>Дом не мал и не велик.</a:t>
            </a:r>
          </a:p>
          <a:p>
            <a:pPr fontAlgn="base"/>
            <a:r>
              <a:rPr lang="ru-RU" sz="2400" b="1" i="1" dirty="0">
                <a:solidFill>
                  <a:srgbClr val="1F4D21"/>
                </a:solidFill>
              </a:rPr>
              <a:t>Жить здесь людям не велит.</a:t>
            </a:r>
          </a:p>
          <a:p>
            <a:pPr fontAlgn="base"/>
            <a:r>
              <a:rPr lang="ru-RU" sz="2400" b="1" i="1" dirty="0">
                <a:solidFill>
                  <a:srgbClr val="1F4D21"/>
                </a:solidFill>
              </a:rPr>
              <a:t>Любит он машины,</a:t>
            </a:r>
          </a:p>
          <a:p>
            <a:pPr fontAlgn="base"/>
            <a:r>
              <a:rPr lang="ru-RU" sz="2400" b="1" i="1" dirty="0">
                <a:solidFill>
                  <a:srgbClr val="1F4D21"/>
                </a:solidFill>
              </a:rPr>
              <a:t>Чтоб шуршали шины,</a:t>
            </a:r>
          </a:p>
          <a:p>
            <a:pPr fontAlgn="base"/>
            <a:r>
              <a:rPr lang="ru-RU" sz="2400" b="1" i="1" dirty="0">
                <a:solidFill>
                  <a:srgbClr val="1F4D21"/>
                </a:solidFill>
              </a:rPr>
              <a:t>Чтоб бензином пахло, маслом,</a:t>
            </a:r>
          </a:p>
          <a:p>
            <a:pPr fontAlgn="base"/>
            <a:r>
              <a:rPr lang="ru-RU" sz="2400" b="1" i="1" dirty="0">
                <a:solidFill>
                  <a:srgbClr val="1F4D21"/>
                </a:solidFill>
              </a:rPr>
              <a:t>Чтобы были здесь припасы.</a:t>
            </a:r>
          </a:p>
          <a:p>
            <a:pPr fontAlgn="base"/>
            <a:r>
              <a:rPr lang="ru-RU" sz="2400" b="1" i="1" dirty="0">
                <a:solidFill>
                  <a:srgbClr val="1F4D21"/>
                </a:solidFill>
              </a:rPr>
              <a:t>Для машины этот дом.</a:t>
            </a:r>
          </a:p>
          <a:p>
            <a:pPr fontAlgn="base"/>
            <a:r>
              <a:rPr lang="ru-RU" sz="2400" b="1" i="1" dirty="0" smtClean="0">
                <a:solidFill>
                  <a:srgbClr val="1F4D21"/>
                </a:solidFill>
              </a:rPr>
              <a:t>Гаражом его зовём!</a:t>
            </a:r>
            <a:endParaRPr lang="ru-RU" sz="2400" b="1" i="1" dirty="0">
              <a:solidFill>
                <a:srgbClr val="1F4D2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60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-1512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</a:t>
            </a:r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Повар</a:t>
            </a:r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73649" y="1052736"/>
            <a:ext cx="5122912" cy="4525963"/>
          </a:xfrm>
        </p:spPr>
        <p:txBody>
          <a:bodyPr>
            <a:normAutofit fontScale="92500" lnSpcReduction="10000"/>
          </a:bodyPr>
          <a:lstStyle/>
          <a:p>
            <a:pPr marL="0" marR="5080" indent="0">
              <a:lnSpc>
                <a:spcPct val="100000"/>
              </a:lnSpc>
              <a:buNone/>
              <a:tabLst>
                <a:tab pos="355600" algn="l"/>
                <a:tab pos="356235" algn="l"/>
                <a:tab pos="1487805" algn="l"/>
              </a:tabLst>
            </a:pPr>
            <a:r>
              <a:rPr lang="ru-RU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b="1" i="1" spc="-5" dirty="0" smtClean="0">
                <a:solidFill>
                  <a:srgbClr val="1F4D21"/>
                </a:solidFill>
                <a:latin typeface="Times New Roman"/>
                <a:cs typeface="Times New Roman"/>
              </a:rPr>
              <a:t>     </a:t>
            </a:r>
            <a:r>
              <a:rPr lang="ru-RU" sz="2600" b="1" i="1" spc="-5" dirty="0" smtClean="0">
                <a:solidFill>
                  <a:srgbClr val="1F4D21"/>
                </a:solidFill>
                <a:latin typeface="Times New Roman"/>
                <a:cs typeface="Times New Roman"/>
              </a:rPr>
              <a:t>Задачи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: </a:t>
            </a:r>
          </a:p>
          <a:p>
            <a:pPr marL="469900" marR="5080" indent="-457200">
              <a:tabLst>
                <a:tab pos="355600" algn="l"/>
                <a:tab pos="356235" algn="l"/>
                <a:tab pos="1487805" algn="l"/>
              </a:tabLst>
            </a:pPr>
            <a:r>
              <a:rPr lang="ru-RU" sz="26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 умение  детей </a:t>
            </a:r>
            <a:r>
              <a:rPr lang="ru-RU" sz="26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самостоятельно  </a:t>
            </a:r>
            <a:r>
              <a:rPr lang="ru-RU" sz="26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распределять </a:t>
            </a:r>
            <a:r>
              <a:rPr lang="ru-RU" sz="26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роли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</a:t>
            </a:r>
            <a:r>
              <a:rPr lang="ru-RU" sz="2600" b="1" i="1" spc="-6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действовать 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в </a:t>
            </a:r>
            <a:r>
              <a:rPr lang="ru-RU" sz="26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соответствии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с </a:t>
            </a:r>
            <a:r>
              <a:rPr lang="ru-RU" sz="26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ролью,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учить  </a:t>
            </a:r>
            <a:r>
              <a:rPr lang="ru-RU" sz="26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самостоятельно создавать  необходимую </a:t>
            </a:r>
            <a:r>
              <a:rPr lang="ru-RU" sz="2600" b="1" i="1" spc="-50" dirty="0">
                <a:solidFill>
                  <a:srgbClr val="1F4D21"/>
                </a:solidFill>
                <a:latin typeface="Times New Roman"/>
                <a:cs typeface="Times New Roman"/>
              </a:rPr>
              <a:t>среду,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закреплять  навыки </a:t>
            </a:r>
            <a:r>
              <a:rPr lang="ru-RU" sz="26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доброжелательного,  вежливого</a:t>
            </a:r>
            <a:r>
              <a:rPr lang="ru-RU" sz="2600" b="1" i="1" spc="-75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общения.</a:t>
            </a:r>
            <a:endParaRPr lang="ru-RU" sz="2600" dirty="0">
              <a:solidFill>
                <a:srgbClr val="1F4D21"/>
              </a:solidFill>
              <a:latin typeface="Times New Roman"/>
              <a:cs typeface="Times New Roman"/>
            </a:endParaRPr>
          </a:p>
          <a:p>
            <a:pPr marL="469900" marR="5080" indent="-457200">
              <a:tabLst>
                <a:tab pos="355600" algn="l"/>
                <a:tab pos="356235" algn="l"/>
                <a:tab pos="1487805" algn="l"/>
              </a:tabLst>
            </a:pPr>
            <a:r>
              <a:rPr lang="ru-RU" sz="2600" b="1" i="1" spc="-20" dirty="0" smtClean="0">
                <a:solidFill>
                  <a:srgbClr val="1F4D21"/>
                </a:solidFill>
                <a:latin typeface="Times New Roman"/>
                <a:cs typeface="Times New Roman"/>
              </a:rPr>
              <a:t>Побуждать детей </a:t>
            </a:r>
            <a:r>
              <a:rPr lang="ru-RU" sz="2600" b="1" i="1" spc="-25" dirty="0" smtClean="0">
                <a:solidFill>
                  <a:srgbClr val="1F4D21"/>
                </a:solidFill>
                <a:latin typeface="Times New Roman"/>
                <a:cs typeface="Times New Roman"/>
              </a:rPr>
              <a:t>более</a:t>
            </a:r>
            <a:r>
              <a:rPr lang="ru-RU" sz="2600" b="1" i="1" spc="-90" dirty="0" smtClean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1" spc="-20" dirty="0" smtClean="0">
                <a:solidFill>
                  <a:srgbClr val="1F4D21"/>
                </a:solidFill>
                <a:latin typeface="Times New Roman"/>
                <a:cs typeface="Times New Roman"/>
              </a:rPr>
              <a:t>широко</a:t>
            </a:r>
            <a:r>
              <a:rPr lang="ru-RU" sz="2600" b="1" i="1" spc="-5" dirty="0" smtClean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использовать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знания </a:t>
            </a:r>
            <a:r>
              <a:rPr lang="ru-RU" sz="26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об </a:t>
            </a:r>
            <a:r>
              <a:rPr lang="ru-RU" sz="2600" b="1" i="1" spc="-20" dirty="0" smtClean="0">
                <a:solidFill>
                  <a:srgbClr val="1F4D21"/>
                </a:solidFill>
                <a:latin typeface="Times New Roman"/>
                <a:cs typeface="Times New Roman"/>
              </a:rPr>
              <a:t>окружающей</a:t>
            </a:r>
            <a:r>
              <a:rPr lang="ru-RU" sz="2600" b="1" i="1" spc="-60" dirty="0" smtClean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26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жизни</a:t>
            </a:r>
            <a:endParaRPr lang="ru-RU" sz="2600" dirty="0">
              <a:solidFill>
                <a:srgbClr val="1F4D2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59"/>
            <a:ext cx="4139952" cy="51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Повар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0913" y="1124744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1F4D21"/>
                </a:solidFill>
              </a:rPr>
              <a:t>Повар, повар, кулинар,</a:t>
            </a:r>
            <a:br>
              <a:rPr lang="ru-RU" sz="2000" b="1" i="1" dirty="0">
                <a:solidFill>
                  <a:srgbClr val="1F4D21"/>
                </a:solidFill>
              </a:rPr>
            </a:br>
            <a:r>
              <a:rPr lang="ru-RU" sz="2000" b="1" i="1" dirty="0">
                <a:solidFill>
                  <a:srgbClr val="1F4D21"/>
                </a:solidFill>
              </a:rPr>
              <a:t>У тебя чудесный дар!</a:t>
            </a:r>
            <a:br>
              <a:rPr lang="ru-RU" sz="2000" b="1" i="1" dirty="0">
                <a:solidFill>
                  <a:srgbClr val="1F4D21"/>
                </a:solidFill>
              </a:rPr>
            </a:br>
            <a:r>
              <a:rPr lang="ru-RU" sz="2000" b="1" i="1" dirty="0">
                <a:solidFill>
                  <a:srgbClr val="1F4D21"/>
                </a:solidFill>
              </a:rPr>
              <a:t>В ярко-белом колпаке</a:t>
            </a:r>
            <a:br>
              <a:rPr lang="ru-RU" sz="2000" b="1" i="1" dirty="0">
                <a:solidFill>
                  <a:srgbClr val="1F4D21"/>
                </a:solidFill>
              </a:rPr>
            </a:br>
            <a:r>
              <a:rPr lang="ru-RU" sz="2000" b="1" i="1" dirty="0">
                <a:solidFill>
                  <a:srgbClr val="1F4D21"/>
                </a:solidFill>
              </a:rPr>
              <a:t>Ты мешаешь в котелке.</a:t>
            </a:r>
            <a:br>
              <a:rPr lang="ru-RU" sz="2000" b="1" i="1" dirty="0">
                <a:solidFill>
                  <a:srgbClr val="1F4D21"/>
                </a:solidFill>
              </a:rPr>
            </a:br>
            <a:r>
              <a:rPr lang="ru-RU" sz="2000" b="1" i="1" dirty="0">
                <a:solidFill>
                  <a:srgbClr val="1F4D21"/>
                </a:solidFill>
              </a:rPr>
              <a:t>Всех ты можешь накормить,</a:t>
            </a:r>
            <a:br>
              <a:rPr lang="ru-RU" sz="2000" b="1" i="1" dirty="0">
                <a:solidFill>
                  <a:srgbClr val="1F4D21"/>
                </a:solidFill>
              </a:rPr>
            </a:br>
            <a:r>
              <a:rPr lang="ru-RU" sz="2000" b="1" i="1" dirty="0">
                <a:solidFill>
                  <a:srgbClr val="1F4D21"/>
                </a:solidFill>
              </a:rPr>
              <a:t>Вкусным блюдом удивить,</a:t>
            </a:r>
            <a:br>
              <a:rPr lang="ru-RU" sz="2000" b="1" i="1" dirty="0">
                <a:solidFill>
                  <a:srgbClr val="1F4D21"/>
                </a:solidFill>
              </a:rPr>
            </a:br>
            <a:r>
              <a:rPr lang="ru-RU" sz="2000" b="1" i="1" dirty="0">
                <a:solidFill>
                  <a:srgbClr val="1F4D21"/>
                </a:solidFill>
              </a:rPr>
              <a:t>Так, что пальчики оближешь!</a:t>
            </a:r>
            <a:br>
              <a:rPr lang="ru-RU" sz="2000" b="1" i="1" dirty="0">
                <a:solidFill>
                  <a:srgbClr val="1F4D21"/>
                </a:solidFill>
              </a:rPr>
            </a:br>
            <a:r>
              <a:rPr lang="ru-RU" sz="2000" b="1" i="1" dirty="0">
                <a:solidFill>
                  <a:srgbClr val="1F4D21"/>
                </a:solidFill>
              </a:rPr>
              <a:t>Лучше повара не сыщешь!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58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052736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«Игра </a:t>
            </a:r>
            <a:r>
              <a:rPr lang="ru-RU" b="1" dirty="0"/>
              <a:t>- это творческая переработка</a:t>
            </a:r>
          </a:p>
          <a:p>
            <a:pPr>
              <a:buNone/>
            </a:pPr>
            <a:r>
              <a:rPr lang="ru-RU" b="1" dirty="0"/>
              <a:t>Пережитых впечатлений, комбинирование</a:t>
            </a:r>
          </a:p>
          <a:p>
            <a:pPr>
              <a:buNone/>
            </a:pPr>
            <a:r>
              <a:rPr lang="ru-RU" b="1" dirty="0"/>
              <a:t>их и построение из них</a:t>
            </a:r>
          </a:p>
          <a:p>
            <a:pPr>
              <a:buNone/>
            </a:pPr>
            <a:r>
              <a:rPr lang="ru-RU" b="1" dirty="0"/>
              <a:t>новой действительности, отвечающей</a:t>
            </a:r>
          </a:p>
          <a:p>
            <a:pPr>
              <a:buNone/>
            </a:pPr>
            <a:r>
              <a:rPr lang="ru-RU" b="1" dirty="0"/>
              <a:t>запросам и влечениям самого ребенка»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</a:t>
            </a:r>
            <a:r>
              <a:rPr lang="ru-RU" b="1" dirty="0"/>
              <a:t>Л. С. </a:t>
            </a:r>
            <a:r>
              <a:rPr lang="ru-RU" b="1" dirty="0" err="1"/>
              <a:t>Выготский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C</a:t>
            </a:r>
            <a:r>
              <a:rPr lang="ru-RU" sz="36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южетно</a:t>
            </a:r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-ролевая игра </a:t>
            </a:r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Театр</a:t>
            </a:r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80648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1F4D21"/>
                </a:solidFill>
              </a:rPr>
              <a:t>     Задачи:</a:t>
            </a:r>
          </a:p>
          <a:p>
            <a:r>
              <a:rPr lang="ru-RU" sz="2400" b="1" i="1" dirty="0" smtClean="0">
                <a:solidFill>
                  <a:srgbClr val="1F4D21"/>
                </a:solidFill>
              </a:rPr>
              <a:t>Учить выполнять игровые действия в соответствии с общим замыслом игры, подбирать предметы и атрибуты для игры</a:t>
            </a:r>
          </a:p>
          <a:p>
            <a:r>
              <a:rPr lang="ru-RU" sz="2400" b="1" i="1" dirty="0" smtClean="0">
                <a:solidFill>
                  <a:srgbClr val="1F4D21"/>
                </a:solidFill>
              </a:rPr>
              <a:t>Развивать умение детей самостоятельно создавать игровой замысел </a:t>
            </a:r>
          </a:p>
          <a:p>
            <a:r>
              <a:rPr lang="ru-RU" sz="2400" b="1" i="1" dirty="0" smtClean="0">
                <a:solidFill>
                  <a:srgbClr val="1F4D21"/>
                </a:solidFill>
              </a:rPr>
              <a:t>Способствовать развитию речи, воображения, образного мышления</a:t>
            </a:r>
            <a:endParaRPr lang="ru-RU" sz="2400" b="1" i="1" dirty="0">
              <a:solidFill>
                <a:srgbClr val="1F4D2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17030"/>
            <a:ext cx="4842959" cy="31167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67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C</a:t>
            </a:r>
            <a:r>
              <a:rPr lang="ru-RU" sz="3600" b="1" i="1" dirty="0" err="1">
                <a:solidFill>
                  <a:srgbClr val="002060"/>
                </a:solidFill>
                <a:latin typeface="Georgia" panose="02040502050405020303" pitchFamily="18" charset="0"/>
              </a:rPr>
              <a:t>южетно</a:t>
            </a:r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-ролевая игра 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Театр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59557" y="1484784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F4D21"/>
                </a:solidFill>
              </a:rPr>
              <a:t>Что за чудо – этот дом</a:t>
            </a:r>
            <a:br>
              <a:rPr lang="ru-RU" sz="2400" b="1" i="1" dirty="0" smtClean="0">
                <a:solidFill>
                  <a:srgbClr val="1F4D21"/>
                </a:solidFill>
              </a:rPr>
            </a:br>
            <a:r>
              <a:rPr lang="ru-RU" sz="2400" b="1" i="1" dirty="0" smtClean="0">
                <a:solidFill>
                  <a:srgbClr val="1F4D21"/>
                </a:solidFill>
              </a:rPr>
              <a:t>Сказку ты увидишь в нём,</a:t>
            </a:r>
            <a:br>
              <a:rPr lang="ru-RU" sz="2400" b="1" i="1" dirty="0" smtClean="0">
                <a:solidFill>
                  <a:srgbClr val="1F4D21"/>
                </a:solidFill>
              </a:rPr>
            </a:br>
            <a:r>
              <a:rPr lang="ru-RU" sz="2400" b="1" i="1" dirty="0" smtClean="0">
                <a:solidFill>
                  <a:srgbClr val="1F4D21"/>
                </a:solidFill>
              </a:rPr>
              <a:t>Танцы, музыку и смех – </a:t>
            </a:r>
            <a:br>
              <a:rPr lang="ru-RU" sz="2400" b="1" i="1" dirty="0" smtClean="0">
                <a:solidFill>
                  <a:srgbClr val="1F4D21"/>
                </a:solidFill>
              </a:rPr>
            </a:br>
            <a:r>
              <a:rPr lang="ru-RU" sz="2400" b="1" i="1" dirty="0" smtClean="0">
                <a:solidFill>
                  <a:srgbClr val="1F4D21"/>
                </a:solidFill>
              </a:rPr>
              <a:t>Представления для всех</a:t>
            </a:r>
            <a:endParaRPr lang="ru-RU" sz="2400" b="1" i="1" dirty="0">
              <a:solidFill>
                <a:srgbClr val="1F4D2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71736" y="1600201"/>
            <a:ext cx="6115064" cy="38290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60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3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C</a:t>
            </a:r>
            <a:r>
              <a:rPr lang="ru-RU" sz="36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южетно</a:t>
            </a:r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-ролевая игра </a:t>
            </a:r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Почта</a:t>
            </a:r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196752"/>
            <a:ext cx="4130108" cy="4525963"/>
          </a:xfrm>
        </p:spPr>
        <p:txBody>
          <a:bodyPr>
            <a:normAutofit fontScale="92500" lnSpcReduction="20000"/>
          </a:bodyPr>
          <a:lstStyle/>
          <a:p>
            <a:pPr marL="12700" marR="5080">
              <a:lnSpc>
                <a:spcPct val="100000"/>
              </a:lnSpc>
              <a:tabLst>
                <a:tab pos="356235" algn="l"/>
              </a:tabLst>
            </a:pP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Задачи: </a:t>
            </a:r>
          </a:p>
          <a:p>
            <a:pPr marL="469900" marR="5080" indent="-457200">
              <a:tabLst>
                <a:tab pos="356235" algn="l"/>
              </a:tabLst>
            </a:pP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Обучение детей реализовывать и развивать сюжет игры </a:t>
            </a:r>
          </a:p>
          <a:p>
            <a:pPr marL="355600" marR="5080">
              <a:buFont typeface="Arial"/>
              <a:buChar char="•"/>
              <a:tabLst>
                <a:tab pos="356235" algn="l"/>
              </a:tabLst>
            </a:pPr>
            <a:r>
              <a:rPr lang="ru-RU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Расширение и закрепление знаний детей о разных формах почтовой связи ( телеграф, телефон)</a:t>
            </a:r>
            <a:endParaRPr lang="ru-RU" b="1" i="1" dirty="0">
              <a:solidFill>
                <a:srgbClr val="1F4D21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34" y="1196752"/>
            <a:ext cx="3384376" cy="4266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59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76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C</a:t>
            </a:r>
            <a:r>
              <a:rPr lang="ru-RU" sz="3600" b="1" i="1" dirty="0" err="1">
                <a:solidFill>
                  <a:srgbClr val="002060"/>
                </a:solidFill>
                <a:latin typeface="Georgia" panose="02040502050405020303" pitchFamily="18" charset="0"/>
              </a:rPr>
              <a:t>южетно</a:t>
            </a:r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-ролевая игра 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Почта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196943" y="2348880"/>
            <a:ext cx="39964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1F4D21"/>
                </a:solidFill>
              </a:rPr>
              <a:t>Наша доблестная почта</a:t>
            </a:r>
            <a:br>
              <a:rPr lang="ru-RU" sz="2400" b="1" i="1" dirty="0">
                <a:solidFill>
                  <a:srgbClr val="1F4D21"/>
                </a:solidFill>
              </a:rPr>
            </a:br>
            <a:r>
              <a:rPr lang="ru-RU" sz="2400" b="1" i="1" dirty="0">
                <a:solidFill>
                  <a:srgbClr val="1F4D21"/>
                </a:solidFill>
              </a:rPr>
              <a:t>Служит нам и день и ночь,</a:t>
            </a:r>
            <a:br>
              <a:rPr lang="ru-RU" sz="2400" b="1" i="1" dirty="0">
                <a:solidFill>
                  <a:srgbClr val="1F4D21"/>
                </a:solidFill>
              </a:rPr>
            </a:br>
            <a:r>
              <a:rPr lang="ru-RU" sz="2400" b="1" i="1" dirty="0">
                <a:solidFill>
                  <a:srgbClr val="1F4D21"/>
                </a:solidFill>
              </a:rPr>
              <a:t>Чтобы письма получали</a:t>
            </a:r>
            <a:br>
              <a:rPr lang="ru-RU" sz="2400" b="1" i="1" dirty="0">
                <a:solidFill>
                  <a:srgbClr val="1F4D21"/>
                </a:solidFill>
              </a:rPr>
            </a:br>
            <a:r>
              <a:rPr lang="ru-RU" sz="2400" b="1" i="1" dirty="0">
                <a:solidFill>
                  <a:srgbClr val="1F4D21"/>
                </a:solidFill>
              </a:rPr>
              <a:t>Мать, отец и сын, и дочь!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714612" y="1600201"/>
            <a:ext cx="5972188" cy="34004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204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99533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perspective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4" y="1882300"/>
            <a:ext cx="2706985" cy="27883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02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60648"/>
            <a:ext cx="8229600" cy="5768997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Игра – основной вид деятельности детей дошкольного возраста. </a:t>
            </a:r>
            <a:endParaRPr lang="ru-RU" b="1" dirty="0" smtClean="0"/>
          </a:p>
          <a:p>
            <a:r>
              <a:rPr lang="ru-RU" b="1" dirty="0"/>
              <a:t>Сюжетно-ролевые игры в детском саду и дома – это важное средство самовыражения для крохи, проба сил. </a:t>
            </a:r>
            <a:endParaRPr lang="ru-RU" b="1" dirty="0" smtClean="0"/>
          </a:p>
          <a:p>
            <a:r>
              <a:rPr lang="ru-RU" b="1" dirty="0"/>
              <a:t>Сюжетно-ролевая игра дает возможность ребенку попробовать себя во взрослых ролях, проявить творческий подход в нестандартных жизненных ситуациях, заставляет решать разнообразные задачи, возникающие по ходу «живого» сюжета игры.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2230" y="476672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Сюжетно-ролевые </a:t>
            </a:r>
            <a:r>
              <a:rPr lang="ru-RU" b="1" dirty="0"/>
              <a:t>игры в детском саду, как </a:t>
            </a:r>
            <a:r>
              <a:rPr lang="ru-RU" b="1" dirty="0" smtClean="0"/>
              <a:t>и на </a:t>
            </a:r>
            <a:r>
              <a:rPr lang="ru-RU" b="1" dirty="0"/>
              <a:t>игровой площадке или в квартире, выполняют целый ряд функций:</a:t>
            </a:r>
          </a:p>
          <a:p>
            <a:r>
              <a:rPr lang="ru-RU" b="1" dirty="0" smtClean="0"/>
              <a:t>   </a:t>
            </a:r>
            <a:r>
              <a:rPr lang="ru-RU" b="1" dirty="0"/>
              <a:t>социально-культурная </a:t>
            </a:r>
            <a:r>
              <a:rPr lang="ru-RU" b="1" dirty="0" smtClean="0"/>
              <a:t>функция</a:t>
            </a:r>
          </a:p>
          <a:p>
            <a:r>
              <a:rPr lang="ru-RU" b="1" dirty="0" smtClean="0"/>
              <a:t>   коммуникативная функция</a:t>
            </a:r>
          </a:p>
          <a:p>
            <a:r>
              <a:rPr lang="ru-RU" b="1" dirty="0" smtClean="0"/>
              <a:t>   деятельная функция</a:t>
            </a:r>
          </a:p>
          <a:p>
            <a:r>
              <a:rPr lang="ru-RU" b="1" dirty="0" smtClean="0"/>
              <a:t>   функция </a:t>
            </a:r>
            <a:r>
              <a:rPr lang="ru-RU" b="1" dirty="0"/>
              <a:t>самореализации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0"/>
            <a:ext cx="8229600" cy="62646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	Одна </a:t>
            </a:r>
            <a:r>
              <a:rPr lang="ru-RU" b="1" dirty="0"/>
              <a:t>из важных задач воспитания детей – их своевременное умственное и речевое развитие. Восприятие и речь детей формируется в процессе действий с дидактическими игрушками, играми. Во время занятий и игр у ребенка вырабатываются важные качества, необходимые для успешного развития – внимание, самостоятельность, любознательность. В нашей группе дети с удовольствием играют в сюжетно-ролевые игры:</a:t>
            </a:r>
          </a:p>
          <a:p>
            <a:r>
              <a:rPr lang="ru-RU" b="1" dirty="0" smtClean="0"/>
              <a:t>Магазин</a:t>
            </a:r>
            <a:endParaRPr lang="ru-RU" b="1" dirty="0"/>
          </a:p>
          <a:p>
            <a:r>
              <a:rPr lang="ru-RU" b="1" dirty="0"/>
              <a:t>С</a:t>
            </a:r>
            <a:r>
              <a:rPr lang="ru-RU" b="1" dirty="0" smtClean="0"/>
              <a:t>емья</a:t>
            </a:r>
            <a:endParaRPr lang="ru-RU" b="1" dirty="0"/>
          </a:p>
          <a:p>
            <a:r>
              <a:rPr lang="ru-RU" b="1" dirty="0"/>
              <a:t>П</a:t>
            </a:r>
            <a:r>
              <a:rPr lang="ru-RU" b="1" dirty="0" smtClean="0"/>
              <a:t>арикмахерская</a:t>
            </a:r>
            <a:endParaRPr lang="ru-RU" b="1" dirty="0"/>
          </a:p>
          <a:p>
            <a:r>
              <a:rPr lang="ru-RU" b="1" dirty="0"/>
              <a:t>Б</a:t>
            </a:r>
            <a:r>
              <a:rPr lang="ru-RU" b="1" dirty="0" smtClean="0"/>
              <a:t>ольница</a:t>
            </a:r>
            <a:endParaRPr lang="ru-RU" b="1" dirty="0"/>
          </a:p>
          <a:p>
            <a:r>
              <a:rPr lang="ru-RU" b="1" dirty="0"/>
              <a:t>Г</a:t>
            </a:r>
            <a:r>
              <a:rPr lang="ru-RU" b="1" dirty="0" smtClean="0"/>
              <a:t>араж</a:t>
            </a:r>
          </a:p>
          <a:p>
            <a:r>
              <a:rPr lang="ru-RU" b="1" dirty="0" smtClean="0"/>
              <a:t>Автобус</a:t>
            </a:r>
          </a:p>
          <a:p>
            <a:r>
              <a:rPr lang="ru-RU" b="1" dirty="0" smtClean="0"/>
              <a:t>Почта</a:t>
            </a:r>
          </a:p>
          <a:p>
            <a:r>
              <a:rPr lang="ru-RU" b="1" dirty="0" smtClean="0"/>
              <a:t>Театр</a:t>
            </a:r>
          </a:p>
          <a:p>
            <a:r>
              <a:rPr lang="ru-RU" b="1" dirty="0" smtClean="0"/>
              <a:t>Строители</a:t>
            </a:r>
            <a:endParaRPr lang="ru-RU" b="1" dirty="0"/>
          </a:p>
          <a:p>
            <a:r>
              <a:rPr lang="ru-RU" b="1" dirty="0" smtClean="0"/>
              <a:t>Повар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</a:t>
            </a:r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Семья</a:t>
            </a:r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63" y="1268760"/>
            <a:ext cx="2536154" cy="454285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31" y="2151762"/>
            <a:ext cx="2455821" cy="4515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331887"/>
            <a:ext cx="36784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56235" algn="l"/>
              </a:tabLst>
            </a:pPr>
            <a:r>
              <a:rPr lang="ru-RU" b="1" i="1" spc="-15" dirty="0" smtClean="0">
                <a:solidFill>
                  <a:srgbClr val="002060"/>
                </a:solidFill>
                <a:latin typeface="Times New Roman"/>
                <a:cs typeface="Times New Roman"/>
              </a:rPr>
              <a:t>           </a:t>
            </a:r>
            <a:r>
              <a:rPr lang="ru-RU" sz="3200" b="1" i="1" spc="-15" dirty="0" smtClean="0">
                <a:solidFill>
                  <a:srgbClr val="1F4D21"/>
                </a:solidFill>
                <a:latin typeface="Times New Roman"/>
                <a:cs typeface="Times New Roman"/>
              </a:rPr>
              <a:t>Задачи</a:t>
            </a:r>
            <a:r>
              <a:rPr lang="ru-RU" sz="32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:</a:t>
            </a:r>
          </a:p>
          <a:p>
            <a:pPr marL="584200" marR="5080" indent="-5715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6235" algn="l"/>
              </a:tabLst>
            </a:pPr>
            <a:r>
              <a:rPr lang="ru-RU" sz="32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  </a:t>
            </a:r>
            <a:r>
              <a:rPr lang="ru-RU" sz="32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умение </a:t>
            </a:r>
            <a:r>
              <a:rPr lang="ru-RU" sz="32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детей  </a:t>
            </a:r>
            <a:r>
              <a:rPr lang="ru-RU" sz="32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творчески  </a:t>
            </a:r>
            <a:r>
              <a:rPr lang="ru-RU" sz="3200" b="1" i="1" spc="-55" dirty="0">
                <a:solidFill>
                  <a:srgbClr val="1F4D21"/>
                </a:solidFill>
                <a:latin typeface="Times New Roman"/>
                <a:cs typeface="Times New Roman"/>
              </a:rPr>
              <a:t>в</a:t>
            </a:r>
            <a:r>
              <a:rPr lang="ru-RU" sz="32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оспро</a:t>
            </a:r>
            <a:r>
              <a:rPr lang="ru-RU" sz="32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и</a:t>
            </a:r>
            <a:r>
              <a:rPr lang="ru-RU" sz="32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з</a:t>
            </a:r>
            <a:r>
              <a:rPr lang="ru-RU" sz="3200" b="1" i="1" spc="-55" dirty="0">
                <a:solidFill>
                  <a:srgbClr val="1F4D21"/>
                </a:solidFill>
                <a:latin typeface="Times New Roman"/>
                <a:cs typeface="Times New Roman"/>
              </a:rPr>
              <a:t>в</a:t>
            </a:r>
            <a:r>
              <a:rPr lang="ru-RU" sz="3200" b="1" i="1" spc="-50" dirty="0">
                <a:solidFill>
                  <a:srgbClr val="1F4D21"/>
                </a:solidFill>
                <a:latin typeface="Times New Roman"/>
                <a:cs typeface="Times New Roman"/>
              </a:rPr>
              <a:t>о</a:t>
            </a:r>
            <a:r>
              <a:rPr lang="ru-RU" sz="32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ди</a:t>
            </a:r>
            <a:r>
              <a:rPr lang="ru-RU" sz="32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ть  в игре</a:t>
            </a:r>
            <a:r>
              <a:rPr lang="ru-RU" sz="3200" b="1" i="1" spc="-10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32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быт</a:t>
            </a:r>
            <a:r>
              <a:rPr lang="ru-RU" sz="3200" dirty="0">
                <a:solidFill>
                  <a:srgbClr val="1F4D21"/>
                </a:solidFill>
                <a:latin typeface="Times New Roman"/>
                <a:cs typeface="Times New Roman"/>
              </a:rPr>
              <a:t> </a:t>
            </a:r>
            <a:r>
              <a:rPr lang="ru-RU" sz="3200" b="1" i="1" spc="-35" dirty="0">
                <a:solidFill>
                  <a:srgbClr val="1F4D21"/>
                </a:solidFill>
                <a:latin typeface="Times New Roman"/>
                <a:cs typeface="Times New Roman"/>
              </a:rPr>
              <a:t>семьи</a:t>
            </a:r>
            <a:endParaRPr lang="ru-RU" sz="3200" dirty="0">
              <a:solidFill>
                <a:srgbClr val="1F4D2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 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“</a:t>
            </a:r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Семья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059832" cy="506109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19219"/>
          <a:stretch/>
        </p:blipFill>
        <p:spPr>
          <a:xfrm>
            <a:off x="3779912" y="3140968"/>
            <a:ext cx="4608512" cy="3437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5402" y="1340768"/>
            <a:ext cx="4317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1F4D21"/>
                </a:solidFill>
              </a:rPr>
              <a:t>У меня есть семья -</a:t>
            </a:r>
            <a:br>
              <a:rPr lang="ru-RU" sz="2400" b="1" i="1" dirty="0">
                <a:solidFill>
                  <a:srgbClr val="1F4D21"/>
                </a:solidFill>
              </a:rPr>
            </a:br>
            <a:r>
              <a:rPr lang="ru-RU" sz="2400" b="1" i="1" dirty="0">
                <a:solidFill>
                  <a:srgbClr val="1F4D21"/>
                </a:solidFill>
              </a:rPr>
              <a:t>Мама, папа, брат и я.</a:t>
            </a:r>
            <a:br>
              <a:rPr lang="ru-RU" sz="2400" b="1" i="1" dirty="0">
                <a:solidFill>
                  <a:srgbClr val="1F4D21"/>
                </a:solidFill>
              </a:rPr>
            </a:br>
            <a:r>
              <a:rPr lang="ru-RU" sz="2400" b="1" i="1" dirty="0">
                <a:solidFill>
                  <a:srgbClr val="1F4D21"/>
                </a:solidFill>
              </a:rPr>
              <a:t>Лучше всех мы живем,</a:t>
            </a:r>
            <a:br>
              <a:rPr lang="ru-RU" sz="2400" b="1" i="1" dirty="0">
                <a:solidFill>
                  <a:srgbClr val="1F4D21"/>
                </a:solidFill>
              </a:rPr>
            </a:br>
            <a:r>
              <a:rPr lang="ru-RU" sz="2400" b="1" i="1" dirty="0">
                <a:solidFill>
                  <a:srgbClr val="1F4D21"/>
                </a:solidFill>
              </a:rPr>
              <a:t>Песни громко мы поем.</a:t>
            </a:r>
          </a:p>
        </p:txBody>
      </p:sp>
    </p:spTree>
    <p:extLst>
      <p:ext uri="{BB962C8B-B14F-4D97-AF65-F5344CB8AC3E}">
        <p14:creationId xmlns="" xmlns:p14="http://schemas.microsoft.com/office/powerpoint/2010/main" val="27584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10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</a:t>
            </a:r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r>
              <a:rPr lang="ru-RU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Автобус</a:t>
            </a:r>
            <a:r>
              <a:rPr lang="en-US" sz="36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4051" y="1241108"/>
            <a:ext cx="84383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355600" algn="l"/>
                <a:tab pos="1813560" algn="l"/>
              </a:tabLst>
            </a:pPr>
            <a:r>
              <a:rPr lang="ru-RU" b="1" i="1" spc="-1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ru-RU" b="1" i="1" spc="-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          </a:t>
            </a:r>
            <a:r>
              <a:rPr lang="ru-RU" sz="2800" b="1" i="1" spc="-10" dirty="0" smtClean="0">
                <a:solidFill>
                  <a:srgbClr val="1F4D21"/>
                </a:solidFill>
                <a:latin typeface="Times New Roman"/>
                <a:cs typeface="Times New Roman"/>
              </a:rPr>
              <a:t>Задачи</a:t>
            </a:r>
            <a:r>
              <a:rPr lang="ru-RU" sz="28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: </a:t>
            </a:r>
          </a:p>
          <a:p>
            <a:pPr marL="584200" marR="5080" indent="-5715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  <a:tab pos="1813560" algn="l"/>
              </a:tabLst>
            </a:pPr>
            <a:r>
              <a:rPr lang="ru-RU" sz="2800" b="1" i="1" spc="-30" dirty="0">
                <a:solidFill>
                  <a:srgbClr val="1F4D21"/>
                </a:solidFill>
                <a:latin typeface="Times New Roman"/>
                <a:cs typeface="Times New Roman"/>
              </a:rPr>
              <a:t>Создать  </a:t>
            </a:r>
            <a:r>
              <a:rPr lang="ru-RU" sz="28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условия для  закрепления </a:t>
            </a:r>
            <a:r>
              <a:rPr lang="ru-RU" sz="28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знаний  </a:t>
            </a:r>
            <a:r>
              <a:rPr lang="ru-RU" sz="2800" b="1" i="1" spc="-25" dirty="0">
                <a:solidFill>
                  <a:srgbClr val="1F4D21"/>
                </a:solidFill>
                <a:latin typeface="Times New Roman"/>
                <a:cs typeface="Times New Roman"/>
              </a:rPr>
              <a:t>детей </a:t>
            </a:r>
            <a:r>
              <a:rPr lang="ru-RU" sz="28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о </a:t>
            </a:r>
            <a:r>
              <a:rPr lang="ru-RU" sz="2800" b="1" i="1" spc="-10" dirty="0">
                <a:solidFill>
                  <a:srgbClr val="1F4D21"/>
                </a:solidFill>
                <a:latin typeface="Times New Roman"/>
                <a:cs typeface="Times New Roman"/>
              </a:rPr>
              <a:t>профессии  </a:t>
            </a:r>
            <a:r>
              <a:rPr lang="ru-RU" sz="28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шофера.</a:t>
            </a:r>
          </a:p>
          <a:p>
            <a:pPr marL="584200" marR="5080" indent="-5715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  <a:tab pos="1813560" algn="l"/>
              </a:tabLst>
            </a:pPr>
            <a:r>
              <a:rPr lang="ru-RU" sz="2800" b="1" i="1" spc="-20" dirty="0">
                <a:solidFill>
                  <a:srgbClr val="1F4D21"/>
                </a:solidFill>
                <a:latin typeface="Times New Roman"/>
                <a:cs typeface="Times New Roman"/>
              </a:rPr>
              <a:t>Формировать </a:t>
            </a:r>
            <a:r>
              <a:rPr lang="ru-RU" sz="2800" b="1" i="1" spc="-15" dirty="0">
                <a:solidFill>
                  <a:srgbClr val="1F4D21"/>
                </a:solidFill>
                <a:latin typeface="Times New Roman"/>
                <a:cs typeface="Times New Roman"/>
              </a:rPr>
              <a:t>умение  </a:t>
            </a:r>
            <a:r>
              <a:rPr lang="ru-RU" sz="28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д</a:t>
            </a:r>
            <a:r>
              <a:rPr lang="ru-RU" sz="2800" b="1" i="1" spc="-55" dirty="0">
                <a:solidFill>
                  <a:srgbClr val="1F4D21"/>
                </a:solidFill>
                <a:latin typeface="Times New Roman"/>
                <a:cs typeface="Times New Roman"/>
              </a:rPr>
              <a:t>ет</a:t>
            </a:r>
            <a:r>
              <a:rPr lang="ru-RU" sz="28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ей уста</a:t>
            </a:r>
            <a:r>
              <a:rPr lang="ru-RU" sz="28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н</a:t>
            </a:r>
            <a:r>
              <a:rPr lang="ru-RU" sz="28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авли</a:t>
            </a:r>
            <a:r>
              <a:rPr lang="ru-RU" sz="2800" b="1" i="1" spc="-30" dirty="0">
                <a:solidFill>
                  <a:srgbClr val="1F4D21"/>
                </a:solidFill>
                <a:latin typeface="Times New Roman"/>
                <a:cs typeface="Times New Roman"/>
              </a:rPr>
              <a:t>в</a:t>
            </a:r>
            <a:r>
              <a:rPr lang="ru-RU" sz="28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а</a:t>
            </a:r>
            <a:r>
              <a:rPr lang="ru-RU" sz="28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т</a:t>
            </a:r>
            <a:r>
              <a:rPr lang="ru-RU" sz="2800" b="1" i="1" dirty="0">
                <a:solidFill>
                  <a:srgbClr val="1F4D21"/>
                </a:solidFill>
                <a:latin typeface="Times New Roman"/>
                <a:cs typeface="Times New Roman"/>
              </a:rPr>
              <a:t>ь  </a:t>
            </a:r>
            <a:r>
              <a:rPr lang="ru-RU" sz="28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взаимоотношения </a:t>
            </a:r>
            <a:r>
              <a:rPr lang="ru-RU" sz="2800" b="1" i="1" dirty="0">
                <a:solidFill>
                  <a:srgbClr val="1F4D21"/>
                </a:solidFill>
                <a:latin typeface="Times New Roman"/>
                <a:cs typeface="Times New Roman"/>
              </a:rPr>
              <a:t>в  </a:t>
            </a:r>
            <a:r>
              <a:rPr lang="ru-RU" sz="2800" b="1" i="1" spc="-5" dirty="0">
                <a:solidFill>
                  <a:srgbClr val="1F4D21"/>
                </a:solidFill>
                <a:latin typeface="Times New Roman"/>
                <a:cs typeface="Times New Roman"/>
              </a:rPr>
              <a:t>игре</a:t>
            </a:r>
            <a:endParaRPr lang="ru-RU" sz="2800" dirty="0">
              <a:solidFill>
                <a:srgbClr val="1F4D2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15117"/>
            <a:ext cx="6120680" cy="3442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743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70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Сюжетно-ролевая игра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r>
              <a:rPr lang="ru-RU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Автобус</a:t>
            </a:r>
            <a:r>
              <a:rPr lang="en-US" sz="3600" b="1" i="1" dirty="0">
                <a:solidFill>
                  <a:srgbClr val="002060"/>
                </a:solidFill>
                <a:latin typeface="Georgia" panose="02040502050405020303" pitchFamily="18" charset="0"/>
              </a:rPr>
              <a:t>”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86708" y="1090314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1F4D21"/>
                </a:solidFill>
              </a:rPr>
              <a:t>Что за чудо –</a:t>
            </a:r>
            <a:br>
              <a:rPr lang="ru-RU" sz="2400" b="1" i="1" dirty="0" smtClean="0">
                <a:solidFill>
                  <a:srgbClr val="1F4D21"/>
                </a:solidFill>
              </a:rPr>
            </a:br>
            <a:r>
              <a:rPr lang="ru-RU" sz="2400" b="1" i="1" dirty="0" smtClean="0">
                <a:solidFill>
                  <a:srgbClr val="1F4D21"/>
                </a:solidFill>
              </a:rPr>
              <a:t>Длинный дом!</a:t>
            </a:r>
            <a:br>
              <a:rPr lang="ru-RU" sz="2400" b="1" i="1" dirty="0" smtClean="0">
                <a:solidFill>
                  <a:srgbClr val="1F4D21"/>
                </a:solidFill>
              </a:rPr>
            </a:br>
            <a:r>
              <a:rPr lang="ru-RU" sz="2400" b="1" i="1" dirty="0" smtClean="0">
                <a:solidFill>
                  <a:srgbClr val="1F4D21"/>
                </a:solidFill>
              </a:rPr>
              <a:t>Пассажиров много в нём</a:t>
            </a:r>
            <a:br>
              <a:rPr lang="ru-RU" sz="2400" b="1" i="1" dirty="0" smtClean="0">
                <a:solidFill>
                  <a:srgbClr val="1F4D21"/>
                </a:solidFill>
              </a:rPr>
            </a:br>
            <a:r>
              <a:rPr lang="ru-RU" sz="2400" b="1" i="1" dirty="0" smtClean="0">
                <a:solidFill>
                  <a:srgbClr val="1F4D21"/>
                </a:solidFill>
              </a:rPr>
              <a:t>Дом по улице идёт</a:t>
            </a:r>
            <a:br>
              <a:rPr lang="ru-RU" sz="2400" b="1" i="1" dirty="0" smtClean="0">
                <a:solidFill>
                  <a:srgbClr val="1F4D21"/>
                </a:solidFill>
              </a:rPr>
            </a:br>
            <a:r>
              <a:rPr lang="ru-RU" sz="2400" b="1" i="1" dirty="0" smtClean="0">
                <a:solidFill>
                  <a:srgbClr val="1F4D21"/>
                </a:solidFill>
              </a:rPr>
              <a:t>На работу всех везёт!</a:t>
            </a:r>
            <a:endParaRPr lang="ru-RU" sz="2400" b="1" i="1" dirty="0">
              <a:solidFill>
                <a:srgbClr val="1F4D2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24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540</Words>
  <Application>Microsoft Office PowerPoint</Application>
  <PresentationFormat>Экран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Сюжетно-ролевая игра во второй младшей группе</vt:lpstr>
      <vt:lpstr>Слайд 2</vt:lpstr>
      <vt:lpstr>Слайд 3</vt:lpstr>
      <vt:lpstr>Слайд 4</vt:lpstr>
      <vt:lpstr>Слайд 5</vt:lpstr>
      <vt:lpstr>Сюжетно-ролевая игра “Семья”</vt:lpstr>
      <vt:lpstr>Сюжетно-ролевая игра “Семья”</vt:lpstr>
      <vt:lpstr>Сюжетно-ролевая игра”Автобус”</vt:lpstr>
      <vt:lpstr>Сюжетно-ролевая игра”Автобус”</vt:lpstr>
      <vt:lpstr>Сюжетно-ролевая игра “Парикмахерская”</vt:lpstr>
      <vt:lpstr>Сюжетно-ролевая игра “Парикмахерская”</vt:lpstr>
      <vt:lpstr>Сюжетно-ролевая игра «Магазин»</vt:lpstr>
      <vt:lpstr>Сюжетно-ролевая игра «Магазин»</vt:lpstr>
      <vt:lpstr>Сюжетно-ролевая игра «Больница»</vt:lpstr>
      <vt:lpstr>Сюжетно-ролевая игра «Больница»</vt:lpstr>
      <vt:lpstr>Сюжетно-ролевая игра «Гараж»</vt:lpstr>
      <vt:lpstr>Сюжетно-ролевая игра «Гараж»</vt:lpstr>
      <vt:lpstr>Сюжетно-ролевая игра “Повар”</vt:lpstr>
      <vt:lpstr>Сюжетно-ролевая игра “Повар”</vt:lpstr>
      <vt:lpstr>Cюжетно-ролевая игра “Театр”</vt:lpstr>
      <vt:lpstr>Cюжетно-ролевая игра “Театр”</vt:lpstr>
      <vt:lpstr>Cюжетно-ролевая игра “Почта”</vt:lpstr>
      <vt:lpstr>Cюжетно-ролевая игра “Почта”</vt:lpstr>
      <vt:lpstr>Слайд 24</vt:lpstr>
    </vt:vector>
  </TitlesOfParts>
  <Company>School_6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Сюжетно-ролевая игра во второй младшей группе</dc:title>
  <dc:creator>user</dc:creator>
  <cp:lastModifiedBy>Admin</cp:lastModifiedBy>
  <cp:revision>29</cp:revision>
  <dcterms:created xsi:type="dcterms:W3CDTF">2014-11-22T13:36:21Z</dcterms:created>
  <dcterms:modified xsi:type="dcterms:W3CDTF">2017-11-30T06:42:04Z</dcterms:modified>
</cp:coreProperties>
</file>