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77" r:id="rId3"/>
    <p:sldId id="278" r:id="rId4"/>
    <p:sldId id="279" r:id="rId5"/>
    <p:sldId id="287" r:id="rId6"/>
    <p:sldId id="259" r:id="rId7"/>
    <p:sldId id="276" r:id="rId8"/>
    <p:sldId id="261" r:id="rId9"/>
    <p:sldId id="286" r:id="rId10"/>
    <p:sldId id="288" r:id="rId11"/>
    <p:sldId id="293" r:id="rId12"/>
    <p:sldId id="292" r:id="rId13"/>
    <p:sldId id="289" r:id="rId14"/>
    <p:sldId id="290" r:id="rId15"/>
    <p:sldId id="291" r:id="rId16"/>
    <p:sldId id="280" r:id="rId17"/>
    <p:sldId id="282" r:id="rId18"/>
    <p:sldId id="28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F247D0-6075-4052-91AD-54E96896D9F3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DD4AA7-EBB4-4499-8BE2-8AC0EA0508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31155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9686F8-BF26-4F11-AA05-7C6FE7841FC4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7AE11-298F-47A1-9067-D3EB1D905A76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39837-990E-4E26-BF4F-90879C9C55D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7AE11-298F-47A1-9067-D3EB1D905A76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39837-990E-4E26-BF4F-90879C9C55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7AE11-298F-47A1-9067-D3EB1D905A76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39837-990E-4E26-BF4F-90879C9C55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7AE11-298F-47A1-9067-D3EB1D905A76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39837-990E-4E26-BF4F-90879C9C55D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7AE11-298F-47A1-9067-D3EB1D905A76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39837-990E-4E26-BF4F-90879C9C55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7AE11-298F-47A1-9067-D3EB1D905A76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39837-990E-4E26-BF4F-90879C9C55D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7AE11-298F-47A1-9067-D3EB1D905A76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39837-990E-4E26-BF4F-90879C9C55D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7AE11-298F-47A1-9067-D3EB1D905A76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39837-990E-4E26-BF4F-90879C9C55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7AE11-298F-47A1-9067-D3EB1D905A76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39837-990E-4E26-BF4F-90879C9C55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7AE11-298F-47A1-9067-D3EB1D905A76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39837-990E-4E26-BF4F-90879C9C55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7AE11-298F-47A1-9067-D3EB1D905A76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39837-990E-4E26-BF4F-90879C9C55D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BF7AE11-298F-47A1-9067-D3EB1D905A76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3D39837-990E-4E26-BF4F-90879C9C55D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3794" y="5052545"/>
            <a:ext cx="6338565" cy="1184767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ГККП «Детский сад №2»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Творческая группа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2018г.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1" y="404665"/>
            <a:ext cx="7992888" cy="4248472"/>
          </a:xfrm>
          <a:solidFill>
            <a:schemeClr val="bg1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182880" indent="0" algn="ctr">
              <a:buNone/>
            </a:pPr>
            <a:r>
              <a:rPr lang="ru-RU" sz="4000" dirty="0" smtClean="0">
                <a:solidFill>
                  <a:srgbClr val="FF0000"/>
                </a:solidFill>
              </a:rPr>
              <a:t>Круглый стол для воспитателей 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>
                <a:solidFill>
                  <a:srgbClr val="7030A0"/>
                </a:solidFill>
              </a:rPr>
              <a:t>Тема: «Взаимодействие воспитателя с родителями»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26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5" y="428604"/>
            <a:ext cx="7091386" cy="428628"/>
          </a:xfrm>
        </p:spPr>
        <p:txBody>
          <a:bodyPr/>
          <a:lstStyle/>
          <a:p>
            <a:pPr algn="ctr"/>
            <a:r>
              <a:rPr lang="ru-RU" sz="1800" dirty="0" smtClean="0">
                <a:solidFill>
                  <a:srgbClr val="FF0000"/>
                </a:solidFill>
              </a:rPr>
              <a:t>Участие родителей в мероприятиях детского </a:t>
            </a:r>
            <a:endParaRPr lang="ru-RU" dirty="0"/>
          </a:p>
        </p:txBody>
      </p:sp>
      <p:pic>
        <p:nvPicPr>
          <p:cNvPr id="4" name="Содержимое 3" descr="D:\Мои документы\ФОТО СТ\фото\DSCF8196.JPG"/>
          <p:cNvPicPr>
            <a:picLocks noGrp="1"/>
          </p:cNvPicPr>
          <p:nvPr>
            <p:ph sz="quarter" idx="13"/>
          </p:nvPr>
        </p:nvPicPr>
        <p:blipFill>
          <a:blip r:embed="rId2" cstate="print"/>
          <a:srcRect t="10732"/>
          <a:stretch>
            <a:fillRect/>
          </a:stretch>
        </p:blipFill>
        <p:spPr bwMode="auto">
          <a:xfrm>
            <a:off x="285720" y="1000108"/>
            <a:ext cx="3143272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1000108"/>
            <a:ext cx="321471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1\Documents\фотки\DSCF199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50" y="2928934"/>
            <a:ext cx="335758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Documents and Settings\user\Рабочий стол\DSCF347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4500570"/>
            <a:ext cx="2938464" cy="217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0430" y="1071546"/>
            <a:ext cx="193357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1\Documents\Фото Ната Тем\Новая папка\DSCF1559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00760" y="4429132"/>
            <a:ext cx="2928958" cy="2203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500042"/>
            <a:ext cx="6512511" cy="714380"/>
          </a:xfrm>
        </p:spPr>
        <p:txBody>
          <a:bodyPr/>
          <a:lstStyle/>
          <a:p>
            <a:pPr algn="ctr"/>
            <a:r>
              <a:rPr lang="ru-RU" sz="1800" dirty="0" smtClean="0">
                <a:solidFill>
                  <a:srgbClr val="FF0000"/>
                </a:solidFill>
              </a:rPr>
              <a:t>Участие в  родительских собраниях, </a:t>
            </a:r>
            <a:r>
              <a:rPr lang="ru-RU" sz="1800" dirty="0" smtClean="0">
                <a:solidFill>
                  <a:srgbClr val="FF0000"/>
                </a:solidFill>
              </a:rPr>
              <a:t>анкетирования </a:t>
            </a:r>
            <a:r>
              <a:rPr lang="ru-RU" sz="1800" dirty="0" smtClean="0">
                <a:solidFill>
                  <a:srgbClr val="FF0000"/>
                </a:solidFill>
              </a:rPr>
              <a:t>в заседаниях «Круглого  стола»</a:t>
            </a:r>
            <a:endParaRPr lang="ru-RU" sz="18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D:\Мои документы\ФОТО СТ\фото\DSCF9011.JPG"/>
          <p:cNvPicPr>
            <a:picLocks noGrp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643050"/>
            <a:ext cx="3214710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Мои документы\Фото раб.16г\DSCF721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1500174"/>
            <a:ext cx="3000396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285728"/>
            <a:ext cx="6512511" cy="3071834"/>
          </a:xfrm>
        </p:spPr>
        <p:txBody>
          <a:bodyPr/>
          <a:lstStyle/>
          <a:p>
            <a:pPr algn="ctr"/>
            <a:r>
              <a:rPr lang="ru-RU" sz="1800" dirty="0" smtClean="0">
                <a:solidFill>
                  <a:srgbClr val="FF0000"/>
                </a:solidFill>
              </a:rPr>
              <a:t>Родители принимают участие в различных акциях</a:t>
            </a:r>
            <a:endParaRPr lang="ru-RU" sz="18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D:\Мои документы\Зелен.флешка\НАТАЛЬЯ\Фото старш. группа\DSCF8345.JPG"/>
          <p:cNvPicPr>
            <a:picLocks noGrp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857232"/>
            <a:ext cx="3750342" cy="2435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F:\ФОТО\Новая папкфото\Изображение 122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928670"/>
            <a:ext cx="3429024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F:\Презен.ОБП\DSCF030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3500438"/>
            <a:ext cx="2714644" cy="3065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F:\Презен.ОБП\DSCF030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0694" y="3500438"/>
            <a:ext cx="2928958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571480"/>
            <a:ext cx="6512511" cy="428628"/>
          </a:xfrm>
        </p:spPr>
        <p:txBody>
          <a:bodyPr/>
          <a:lstStyle/>
          <a:p>
            <a:pPr algn="ctr">
              <a:buNone/>
            </a:pPr>
            <a:r>
              <a:rPr lang="ru-RU" sz="2000" dirty="0" smtClean="0">
                <a:solidFill>
                  <a:srgbClr val="FF0000"/>
                </a:solidFill>
              </a:rPr>
              <a:t>Выпуск фото газет родителями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C:\Users\1\Documents\фотки\DSCF1968.jpg"/>
          <p:cNvPicPr>
            <a:picLocks noGrp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714488"/>
            <a:ext cx="3214710" cy="3475037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5" name="Рисунок 4" descr="C:\Users\1\AppData\Local\Microsoft\Windows\Temporary Internet Files\Content.Word\DSCF603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1857364"/>
            <a:ext cx="4019568" cy="3000396"/>
          </a:xfrm>
          <a:prstGeom prst="rect">
            <a:avLst/>
          </a:prstGeom>
          <a:noFill/>
          <a:ln w="76200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357166"/>
            <a:ext cx="6512511" cy="642942"/>
          </a:xfrm>
        </p:spPr>
        <p:txBody>
          <a:bodyPr/>
          <a:lstStyle/>
          <a:p>
            <a:pPr algn="ctr"/>
            <a:r>
              <a:rPr lang="ru-RU" sz="1800" dirty="0" smtClean="0">
                <a:solidFill>
                  <a:srgbClr val="FF0000"/>
                </a:solidFill>
              </a:rPr>
              <a:t>Конкурс рисунков и поделок</a:t>
            </a:r>
            <a:endParaRPr lang="ru-RU" sz="18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C:\Users\1\Desktop\DSCF1081 - копия.jpg"/>
          <p:cNvPicPr>
            <a:picLocks noGrp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3500438"/>
            <a:ext cx="3786214" cy="2714644"/>
          </a:xfrm>
          <a:prstGeom prst="roundRect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</p:spPr>
      </p:pic>
      <p:pic>
        <p:nvPicPr>
          <p:cNvPr id="5" name="Рисунок 4" descr="C:\Users\1\Desktop\DSCF4334.JPG"/>
          <p:cNvPicPr/>
          <p:nvPr/>
        </p:nvPicPr>
        <p:blipFill>
          <a:blip r:embed="rId3" cstate="print"/>
          <a:srcRect l="3688" t="1439" r="2672" b="1918"/>
          <a:stretch>
            <a:fillRect/>
          </a:stretch>
        </p:blipFill>
        <p:spPr bwMode="auto">
          <a:xfrm>
            <a:off x="428596" y="1000108"/>
            <a:ext cx="2819400" cy="1945580"/>
          </a:xfrm>
          <a:prstGeom prst="roundRect">
            <a:avLst/>
          </a:prstGeom>
          <a:noFill/>
          <a:ln w="57150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6" name="Рисунок 5" descr="C:\Users\1\Desktop\DSCF433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1000108"/>
            <a:ext cx="3071834" cy="1996669"/>
          </a:xfrm>
          <a:prstGeom prst="roundRect">
            <a:avLst/>
          </a:prstGeom>
          <a:noFill/>
          <a:ln w="57150">
            <a:solidFill>
              <a:srgbClr val="0070C0"/>
            </a:solidFill>
            <a:prstDash val="solid"/>
            <a:miter lim="800000"/>
            <a:headEnd/>
            <a:tailEnd/>
          </a:ln>
        </p:spPr>
      </p:pic>
      <p:pic>
        <p:nvPicPr>
          <p:cNvPr id="8" name="Рисунок 7" descr="C:\Users\1\Desktop\DSCF8504.JPG"/>
          <p:cNvPicPr/>
          <p:nvPr/>
        </p:nvPicPr>
        <p:blipFill>
          <a:blip r:embed="rId5" cstate="print"/>
          <a:srcRect t="24605" r="52410" b="28216"/>
          <a:stretch>
            <a:fillRect/>
          </a:stretch>
        </p:blipFill>
        <p:spPr bwMode="auto">
          <a:xfrm>
            <a:off x="3643306" y="1071546"/>
            <a:ext cx="1504950" cy="1990725"/>
          </a:xfrm>
          <a:prstGeom prst="rect">
            <a:avLst/>
          </a:prstGeom>
          <a:noFill/>
          <a:ln w="57150">
            <a:solidFill>
              <a:srgbClr val="7030A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3" y="500042"/>
            <a:ext cx="7429552" cy="571504"/>
          </a:xfrm>
        </p:spPr>
        <p:txBody>
          <a:bodyPr/>
          <a:lstStyle/>
          <a:p>
            <a:pPr algn="ctr"/>
            <a:r>
              <a:rPr lang="ru-RU" sz="1800" dirty="0" smtClean="0">
                <a:solidFill>
                  <a:srgbClr val="FF0000"/>
                </a:solidFill>
              </a:rPr>
              <a:t>Благоустройство </a:t>
            </a:r>
            <a:r>
              <a:rPr lang="ru-RU" sz="1800" dirty="0" err="1" smtClean="0">
                <a:solidFill>
                  <a:srgbClr val="FF0000"/>
                </a:solidFill>
              </a:rPr>
              <a:t>територии</a:t>
            </a:r>
            <a:r>
              <a:rPr lang="ru-RU" sz="1800" dirty="0" smtClean="0">
                <a:solidFill>
                  <a:srgbClr val="FF0000"/>
                </a:solidFill>
              </a:rPr>
              <a:t> детского сада , оказание помощи в постройке снежного городка и предметно развивающей среде группы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Содержимое 3" descr="F:\лепка-дет сад\IMG_3918.JPG"/>
          <p:cNvPicPr>
            <a:picLocks noGrp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3857628"/>
            <a:ext cx="3643338" cy="2571768"/>
          </a:xfrm>
          <a:prstGeom prst="roundRect">
            <a:avLst/>
          </a:prstGeom>
          <a:noFill/>
          <a:ln w="57150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5" name="Рисунок 4" descr="D:\Мои документы\Фото раб.16г\DSCF749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429132"/>
            <a:ext cx="2549525" cy="1912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:\Мои документы\ФОТО СТ\фото\DSCF815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2857496"/>
            <a:ext cx="2571768" cy="2126614"/>
          </a:xfrm>
          <a:prstGeom prst="rect">
            <a:avLst/>
          </a:prstGeom>
          <a:noFill/>
        </p:spPr>
      </p:pic>
      <p:pic>
        <p:nvPicPr>
          <p:cNvPr id="7" name="Рисунок 6" descr="D:\Мои документы\Зелен.флешка\НАТАЛЬЯ\Новая папка\DSCF755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1" y="1857364"/>
            <a:ext cx="242889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D:\Мои документы\Фото раб.16г\DSCF7657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86116" y="1714488"/>
            <a:ext cx="2714644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8229600" cy="4321175"/>
          </a:xfrm>
        </p:spPr>
        <p:txBody>
          <a:bodyPr/>
          <a:lstStyle/>
          <a:p>
            <a:pPr algn="ctr" eaLnBrk="1" hangingPunct="1"/>
            <a:r>
              <a:rPr lang="ru-RU" altLang="ru-RU" sz="3600" b="1" dirty="0" smtClean="0">
                <a:solidFill>
                  <a:srgbClr val="0070C0"/>
                </a:solidFill>
                <a:latin typeface="Monotype Corsiva" pitchFamily="66" charset="0"/>
              </a:rPr>
              <a:t>Хотелось бы сказать об одном моменте в системе работы с родителями. Все мы, сделав работу, нуждаемся в оценке своего труда. «Похвала полезна хотя бы потому, что укрепляет нас в доброжелательные намерения», - писал </a:t>
            </a:r>
            <a:br>
              <a:rPr lang="ru-RU" altLang="ru-RU" sz="3600" b="1" dirty="0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altLang="ru-RU" sz="3600" b="1" dirty="0" smtClean="0">
                <a:solidFill>
                  <a:srgbClr val="0070C0"/>
                </a:solidFill>
                <a:latin typeface="Monotype Corsiva" pitchFamily="66" charset="0"/>
              </a:rPr>
              <a:t>Ф. Ларошфуко. Это актуально всегда и везде. Не надо забывать хвалить родителей своих воспитанников. И мы всегда делаем это при любом удобном случае.</a:t>
            </a:r>
            <a:br>
              <a:rPr lang="ru-RU" altLang="ru-RU" sz="3600" b="1" dirty="0" smtClean="0">
                <a:solidFill>
                  <a:srgbClr val="0070C0"/>
                </a:solidFill>
                <a:latin typeface="Monotype Corsiva" pitchFamily="66" charset="0"/>
              </a:rPr>
            </a:br>
            <a:endParaRPr lang="ru-RU" altLang="ru-RU" sz="3600" b="1" dirty="0" smtClean="0">
              <a:solidFill>
                <a:srgbClr val="0070C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1966383"/>
      </p:ext>
    </p:extLst>
  </p:cSld>
  <p:clrMapOvr>
    <a:masterClrMapping/>
  </p:clrMapOvr>
  <p:transition spd="slow" advClick="0" advTm="25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323850" y="692150"/>
            <a:ext cx="8305800" cy="582613"/>
          </a:xfrm>
        </p:spPr>
        <p:txBody>
          <a:bodyPr/>
          <a:lstStyle/>
          <a:p>
            <a:pPr eaLnBrk="1" hangingPunct="1"/>
            <a:r>
              <a:rPr lang="ru-RU" alt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Советы, которые помогут активизировать участие родителей</a:t>
            </a:r>
          </a:p>
        </p:txBody>
      </p:sp>
      <p:sp>
        <p:nvSpPr>
          <p:cNvPr id="31747" name="TextBox 2"/>
          <p:cNvSpPr txBox="1">
            <a:spLocks noChangeArrowheads="1"/>
          </p:cNvSpPr>
          <p:nvPr/>
        </p:nvSpPr>
        <p:spPr bwMode="auto">
          <a:xfrm>
            <a:off x="142875" y="1643063"/>
            <a:ext cx="9205913" cy="535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800" dirty="0">
                <a:latin typeface="Constantia" pitchFamily="18" charset="0"/>
              </a:rPr>
              <a:t>- </a:t>
            </a:r>
            <a:r>
              <a:rPr lang="ru-RU" altLang="ru-RU" sz="1800" i="1" dirty="0">
                <a:solidFill>
                  <a:srgbClr val="7030A0"/>
                </a:solidFill>
                <a:latin typeface="Constantia" pitchFamily="18" charset="0"/>
              </a:rPr>
              <a:t>Проявляйте взаимное уважение друг к другу.</a:t>
            </a:r>
          </a:p>
          <a:p>
            <a:pPr>
              <a:buFontTx/>
              <a:buChar char="-"/>
            </a:pPr>
            <a:r>
              <a:rPr lang="ru-RU" altLang="ru-RU" sz="1800" i="1" dirty="0">
                <a:solidFill>
                  <a:srgbClr val="7030A0"/>
                </a:solidFill>
                <a:latin typeface="Constantia" pitchFamily="18" charset="0"/>
              </a:rPr>
              <a:t> Поощряйте инициативу, творчество и фантазию родителей, помогайте им.</a:t>
            </a:r>
          </a:p>
          <a:p>
            <a:pPr>
              <a:buFontTx/>
              <a:buChar char="-"/>
            </a:pPr>
            <a:r>
              <a:rPr lang="ru-RU" altLang="ru-RU" sz="1800" i="1" dirty="0">
                <a:solidFill>
                  <a:srgbClr val="7030A0"/>
                </a:solidFill>
                <a:latin typeface="Constantia" pitchFamily="18" charset="0"/>
              </a:rPr>
              <a:t> Привлекайте родителей к занимательным мероприятиям детского сада.</a:t>
            </a:r>
          </a:p>
          <a:p>
            <a:pPr>
              <a:buFontTx/>
              <a:buChar char="-"/>
            </a:pPr>
            <a:r>
              <a:rPr lang="ru-RU" altLang="ru-RU" sz="1800" i="1" dirty="0">
                <a:solidFill>
                  <a:srgbClr val="7030A0"/>
                </a:solidFill>
                <a:latin typeface="Constantia" pitchFamily="18" charset="0"/>
              </a:rPr>
              <a:t> Позвольте родителям самим выбирать, какую помощь они могут оказать детскому саду.</a:t>
            </a:r>
          </a:p>
          <a:p>
            <a:pPr>
              <a:buFontTx/>
              <a:buChar char="-"/>
            </a:pPr>
            <a:r>
              <a:rPr lang="ru-RU" altLang="ru-RU" sz="1800" i="1" dirty="0">
                <a:solidFill>
                  <a:srgbClr val="7030A0"/>
                </a:solidFill>
                <a:latin typeface="Constantia" pitchFamily="18" charset="0"/>
              </a:rPr>
              <a:t> Доводите до сведения родителей, что их участие в жизни </a:t>
            </a:r>
            <a:r>
              <a:rPr lang="ru-RU" altLang="ru-RU" sz="1800" i="1" dirty="0" smtClean="0">
                <a:solidFill>
                  <a:srgbClr val="7030A0"/>
                </a:solidFill>
                <a:latin typeface="Constantia" pitchFamily="18" charset="0"/>
              </a:rPr>
              <a:t>ДО  и </a:t>
            </a:r>
            <a:r>
              <a:rPr lang="ru-RU" altLang="ru-RU" sz="1800" i="1" dirty="0">
                <a:solidFill>
                  <a:srgbClr val="7030A0"/>
                </a:solidFill>
                <a:latin typeface="Constantia" pitchFamily="18" charset="0"/>
              </a:rPr>
              <a:t>группы ценится, а любая помощь с их стороны приветствуется.</a:t>
            </a:r>
          </a:p>
          <a:p>
            <a:pPr>
              <a:buFontTx/>
              <a:buChar char="-"/>
            </a:pPr>
            <a:r>
              <a:rPr lang="ru-RU" altLang="ru-RU" sz="1800" i="1" dirty="0">
                <a:solidFill>
                  <a:srgbClr val="7030A0"/>
                </a:solidFill>
                <a:latin typeface="Constantia" pitchFamily="18" charset="0"/>
              </a:rPr>
              <a:t> Говорите семьям о надеждах, возлагаемых воспитателями на родителей.</a:t>
            </a:r>
          </a:p>
          <a:p>
            <a:pPr>
              <a:buFontTx/>
              <a:buChar char="-"/>
            </a:pPr>
            <a:r>
              <a:rPr lang="ru-RU" altLang="ru-RU" sz="1800" i="1" dirty="0">
                <a:solidFill>
                  <a:srgbClr val="7030A0"/>
                </a:solidFill>
                <a:latin typeface="Constantia" pitchFamily="18" charset="0"/>
              </a:rPr>
              <a:t> Делайте ударения на сильные стороны семьи и давайте положительные оценки.</a:t>
            </a:r>
          </a:p>
          <a:p>
            <a:pPr>
              <a:buFontTx/>
              <a:buChar char="-"/>
            </a:pPr>
            <a:r>
              <a:rPr lang="ru-RU" altLang="ru-RU" sz="1800" i="1" dirty="0">
                <a:solidFill>
                  <a:srgbClr val="7030A0"/>
                </a:solidFill>
                <a:latin typeface="Constantia" pitchFamily="18" charset="0"/>
              </a:rPr>
              <a:t> Поддерживайте тесные контакты.</a:t>
            </a:r>
          </a:p>
          <a:p>
            <a:pPr>
              <a:buFontTx/>
              <a:buChar char="-"/>
            </a:pPr>
            <a:r>
              <a:rPr lang="ru-RU" altLang="ru-RU" sz="1800" i="1" dirty="0">
                <a:solidFill>
                  <a:srgbClr val="7030A0"/>
                </a:solidFill>
                <a:latin typeface="Constantia" pitchFamily="18" charset="0"/>
              </a:rPr>
              <a:t> Высказывайте свою признательность им.</a:t>
            </a:r>
          </a:p>
          <a:p>
            <a:pPr>
              <a:buFontTx/>
              <a:buChar char="-"/>
            </a:pPr>
            <a:r>
              <a:rPr lang="ru-RU" altLang="ru-RU" sz="1800" i="1" dirty="0">
                <a:solidFill>
                  <a:srgbClr val="7030A0"/>
                </a:solidFill>
                <a:latin typeface="Constantia" pitchFamily="18" charset="0"/>
              </a:rPr>
              <a:t> Напоминайте родителям, что вы рады любому их участию.</a:t>
            </a:r>
          </a:p>
          <a:p>
            <a:pPr>
              <a:buFontTx/>
              <a:buChar char="-"/>
            </a:pPr>
            <a:r>
              <a:rPr lang="ru-RU" altLang="ru-RU" sz="1800" i="1" dirty="0">
                <a:solidFill>
                  <a:srgbClr val="7030A0"/>
                </a:solidFill>
                <a:latin typeface="Constantia" pitchFamily="18" charset="0"/>
              </a:rPr>
              <a:t> Постарайтесь заинтересовать и привлечь всю семью.</a:t>
            </a:r>
          </a:p>
          <a:p>
            <a:pPr>
              <a:buFontTx/>
              <a:buChar char="-"/>
            </a:pPr>
            <a:r>
              <a:rPr lang="ru-RU" altLang="ru-RU" sz="1800" i="1" dirty="0">
                <a:solidFill>
                  <a:srgbClr val="7030A0"/>
                </a:solidFill>
                <a:latin typeface="Constantia" pitchFamily="18" charset="0"/>
              </a:rPr>
              <a:t> Поощряйте посещаемость родительских собраний.</a:t>
            </a:r>
          </a:p>
          <a:p>
            <a:pPr>
              <a:buFontTx/>
              <a:buChar char="-"/>
            </a:pPr>
            <a:r>
              <a:rPr lang="ru-RU" altLang="ru-RU" sz="1800" i="1" dirty="0">
                <a:solidFill>
                  <a:srgbClr val="7030A0"/>
                </a:solidFill>
                <a:latin typeface="Constantia" pitchFamily="18" charset="0"/>
              </a:rPr>
              <a:t> Сохраняйте конфиденциальность любой информации.</a:t>
            </a:r>
          </a:p>
          <a:p>
            <a:pPr>
              <a:buFontTx/>
              <a:buChar char="-"/>
            </a:pPr>
            <a:r>
              <a:rPr lang="ru-RU" altLang="ru-RU" sz="1800" i="1" dirty="0">
                <a:solidFill>
                  <a:srgbClr val="7030A0"/>
                </a:solidFill>
                <a:latin typeface="Constantia" pitchFamily="18" charset="0"/>
              </a:rPr>
              <a:t> Обучайте навыкам  сотрудничества.</a:t>
            </a:r>
          </a:p>
          <a:p>
            <a:pPr>
              <a:buFontTx/>
              <a:buChar char="-"/>
            </a:pPr>
            <a:r>
              <a:rPr lang="ru-RU" altLang="ru-RU" sz="1800" i="1" dirty="0">
                <a:solidFill>
                  <a:srgbClr val="7030A0"/>
                </a:solidFill>
                <a:latin typeface="Constantia" pitchFamily="18" charset="0"/>
              </a:rPr>
              <a:t> Создавайте совместные развивающие занятия </a:t>
            </a:r>
            <a:r>
              <a:rPr lang="ru-RU" altLang="ru-RU" sz="1800" i="1" dirty="0" smtClean="0">
                <a:solidFill>
                  <a:srgbClr val="7030A0"/>
                </a:solidFill>
                <a:latin typeface="Constantia" pitchFamily="18" charset="0"/>
              </a:rPr>
              <a:t>и досуги с </a:t>
            </a:r>
            <a:r>
              <a:rPr lang="ru-RU" altLang="ru-RU" sz="1800" i="1" dirty="0">
                <a:solidFill>
                  <a:srgbClr val="7030A0"/>
                </a:solidFill>
                <a:latin typeface="Constantia" pitchFamily="18" charset="0"/>
              </a:rPr>
              <a:t>родителями и детьми для укрепления их взаимопонимания.</a:t>
            </a:r>
          </a:p>
          <a:p>
            <a:pPr>
              <a:buFontTx/>
              <a:buChar char="-"/>
            </a:pPr>
            <a:endParaRPr lang="ru-RU" altLang="ru-RU" sz="1800" dirty="0"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5660489"/>
      </p:ext>
    </p:extLst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827584" y="1052736"/>
            <a:ext cx="7632848" cy="3168650"/>
          </a:xfrm>
        </p:spPr>
        <p:txBody>
          <a:bodyPr/>
          <a:lstStyle/>
          <a:p>
            <a:pPr algn="ctr" eaLnBrk="1" hangingPunct="1"/>
            <a:r>
              <a:rPr lang="ru-RU" altLang="ru-RU" sz="8800" b="1" dirty="0" smtClean="0">
                <a:solidFill>
                  <a:srgbClr val="7030A0"/>
                </a:solidFill>
                <a:latin typeface="Monotype Corsiva" pitchFamily="66" charset="0"/>
              </a:rPr>
              <a:t>БЛАГОДАРЮ ВАС ЗА  ВНИМАНИЕ</a:t>
            </a:r>
          </a:p>
        </p:txBody>
      </p:sp>
    </p:spTree>
    <p:extLst>
      <p:ext uri="{BB962C8B-B14F-4D97-AF65-F5344CB8AC3E}">
        <p14:creationId xmlns:p14="http://schemas.microsoft.com/office/powerpoint/2010/main" xmlns="" val="760258051"/>
      </p:ext>
    </p:extLst>
  </p:cSld>
  <p:clrMapOvr>
    <a:masterClrMapping/>
  </p:clrMapOvr>
  <p:transition spd="slow" advClick="0" advTm="10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3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fol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3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3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type="title"/>
          </p:nvPr>
        </p:nvSpPr>
        <p:spPr>
          <a:xfrm>
            <a:off x="107504" y="476672"/>
            <a:ext cx="8713788" cy="4392612"/>
          </a:xfrm>
        </p:spPr>
        <p:txBody>
          <a:bodyPr/>
          <a:lstStyle/>
          <a:p>
            <a:pPr algn="ctr" eaLnBrk="1" hangingPunct="1"/>
            <a:r>
              <a:rPr lang="ru-RU" altLang="ru-RU" sz="3600" dirty="0" smtClean="0">
                <a:solidFill>
                  <a:srgbClr val="FF0000"/>
                </a:solidFill>
                <a:latin typeface="Monotype Corsiva" pitchFamily="66" charset="0"/>
              </a:rPr>
              <a:t>Первая школа растущего человека – семья. </a:t>
            </a:r>
            <a:r>
              <a:rPr lang="ru-RU" altLang="ru-RU" sz="3600" dirty="0" smtClean="0">
                <a:solidFill>
                  <a:srgbClr val="7030A0"/>
                </a:solidFill>
                <a:latin typeface="Monotype Corsiva" pitchFamily="66" charset="0"/>
              </a:rPr>
              <a:t/>
            </a:r>
            <a:br>
              <a:rPr lang="ru-RU" altLang="ru-RU" sz="3600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altLang="ru-RU" sz="3600" dirty="0" smtClean="0">
                <a:solidFill>
                  <a:srgbClr val="7030A0"/>
                </a:solidFill>
                <a:latin typeface="Monotype Corsiva" pitchFamily="66" charset="0"/>
              </a:rPr>
              <a:t>Она – целый мир для ребенка, здесь он учится любить, терпеть, радоваться, сочувствовать. В условиях семьи складывается присущий только ей эмоционально-нравственный опыт: убеждения и идеалы, оценки и ценностные ориентации, отношение к окружающим людям и деятельности. </a:t>
            </a:r>
            <a:br>
              <a:rPr lang="ru-RU" altLang="ru-RU" sz="3600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altLang="ru-RU" sz="3600" dirty="0" smtClean="0">
                <a:solidFill>
                  <a:srgbClr val="7030A0"/>
                </a:solidFill>
                <a:latin typeface="Monotype Corsiva" pitchFamily="66" charset="0"/>
              </a:rPr>
              <a:t>Приоритет в воспитании ребенка, принадлежит </a:t>
            </a:r>
            <a:r>
              <a:rPr lang="ru-RU" altLang="ru-RU" sz="3600" u="sng" dirty="0" smtClean="0">
                <a:solidFill>
                  <a:srgbClr val="7030A0"/>
                </a:solidFill>
                <a:latin typeface="Monotype Corsiva" pitchFamily="66" charset="0"/>
              </a:rPr>
              <a:t>семье</a:t>
            </a:r>
            <a:r>
              <a:rPr lang="ru-RU" altLang="ru-RU" sz="3200" u="sng" dirty="0" smtClean="0">
                <a:solidFill>
                  <a:srgbClr val="7030A0"/>
                </a:solidFill>
                <a:latin typeface="Monotype Corsiva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220965300"/>
      </p:ext>
    </p:extLst>
  </p:cSld>
  <p:clrMapOvr>
    <a:masterClrMapping/>
  </p:clrMapOvr>
  <p:transition spd="slow" advClick="0" advTm="23000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fol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57200" y="620689"/>
            <a:ext cx="8075240" cy="3095650"/>
          </a:xfrm>
        </p:spPr>
        <p:txBody>
          <a:bodyPr/>
          <a:lstStyle/>
          <a:p>
            <a:pPr algn="ctr" eaLnBrk="1" hangingPunct="1"/>
            <a:r>
              <a:rPr lang="ru-RU" altLang="ru-RU" sz="3600" b="1" dirty="0" smtClean="0">
                <a:solidFill>
                  <a:srgbClr val="7030A0"/>
                </a:solidFill>
                <a:latin typeface="Monotype Corsiva" pitchFamily="66" charset="0"/>
              </a:rPr>
              <a:t>В детском саду малыш получает свои первые знания, приобретает навыки общения с другими детьми и взрослыми, учится организовывать собственную деятельность</a:t>
            </a:r>
            <a:r>
              <a:rPr lang="ru-RU" altLang="ru-RU" sz="3200" b="1" dirty="0" smtClean="0">
                <a:solidFill>
                  <a:srgbClr val="7030A0"/>
                </a:solidFill>
                <a:latin typeface="Monotype Corsiva" pitchFamily="66" charset="0"/>
              </a:rPr>
              <a:t>.</a:t>
            </a:r>
            <a:r>
              <a:rPr lang="ru-RU" altLang="ru-RU" sz="3200" dirty="0" smtClean="0">
                <a:latin typeface="Monotype Corsiva" pitchFamily="66" charset="0"/>
              </a:rPr>
              <a:t/>
            </a:r>
            <a:br>
              <a:rPr lang="ru-RU" altLang="ru-RU" sz="3200" dirty="0" smtClean="0">
                <a:latin typeface="Monotype Corsiva" pitchFamily="66" charset="0"/>
              </a:rPr>
            </a:br>
            <a:r>
              <a:rPr lang="ru-RU" altLang="ru-RU" sz="2800" dirty="0" smtClean="0"/>
              <a:t/>
            </a:r>
            <a:br>
              <a:rPr lang="ru-RU" altLang="ru-RU" sz="2800" dirty="0" smtClean="0"/>
            </a:br>
            <a:r>
              <a:rPr lang="ru-RU" altLang="ru-RU" sz="2800" dirty="0" smtClean="0"/>
              <a:t/>
            </a:r>
            <a:br>
              <a:rPr lang="ru-RU" altLang="ru-RU" sz="2800" dirty="0" smtClean="0"/>
            </a:br>
            <a:r>
              <a:rPr lang="ru-RU" alt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altLang="ru-RU" sz="32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endParaRPr lang="ru-RU" altLang="ru-RU" sz="3200" b="1" dirty="0" smtClean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4099" name="Содержимое 2"/>
          <p:cNvSpPr>
            <a:spLocks noGrp="1"/>
          </p:cNvSpPr>
          <p:nvPr>
            <p:ph idx="4294967295"/>
          </p:nvPr>
        </p:nvSpPr>
        <p:spPr>
          <a:xfrm>
            <a:off x="1187624" y="3762375"/>
            <a:ext cx="6768579" cy="3095625"/>
          </a:xfrm>
          <a:prstGeom prst="rect">
            <a:avLst/>
          </a:prstGeom>
        </p:spPr>
        <p:txBody>
          <a:bodyPr/>
          <a:lstStyle/>
          <a:p>
            <a:pPr lvl="1" algn="ctr" eaLnBrk="1" hangingPunct="1">
              <a:buFont typeface="Arial" charset="0"/>
              <a:buNone/>
            </a:pPr>
            <a:r>
              <a:rPr lang="ru-RU" altLang="ru-RU" sz="3600" b="1" dirty="0" smtClean="0">
                <a:solidFill>
                  <a:srgbClr val="FF0000"/>
                </a:solidFill>
                <a:latin typeface="Monotype Corsiva" pitchFamily="66" charset="0"/>
              </a:rPr>
              <a:t>Взаимодействие ДО с семьей – это объединение общих целей, интересов и деятельности в плане развития гармоничного и здорового ребенка.</a:t>
            </a:r>
            <a:endParaRPr lang="ru-RU" altLang="ru-RU" sz="3600" dirty="0" smtClean="0"/>
          </a:p>
        </p:txBody>
      </p:sp>
    </p:spTree>
    <p:extLst>
      <p:ext uri="{BB962C8B-B14F-4D97-AF65-F5344CB8AC3E}">
        <p14:creationId xmlns:p14="http://schemas.microsoft.com/office/powerpoint/2010/main" xmlns="" val="3129892474"/>
      </p:ext>
    </p:extLst>
  </p:cSld>
  <p:clrMapOvr>
    <a:masterClrMapping/>
  </p:clrMapOvr>
  <p:transition spd="slow" advClick="0" advTm="18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35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152525"/>
          </a:xfrm>
        </p:spPr>
        <p:txBody>
          <a:bodyPr/>
          <a:lstStyle/>
          <a:p>
            <a:pPr algn="l"/>
            <a:r>
              <a:rPr lang="ru-RU" altLang="ru-RU" sz="3200" b="1" i="1" dirty="0" smtClean="0">
                <a:solidFill>
                  <a:srgbClr val="FF0000"/>
                </a:solidFill>
              </a:rPr>
              <a:t>   Цель взаимодействия</a:t>
            </a:r>
            <a:endParaRPr lang="ru-RU" altLang="ru-RU" sz="3200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79512" y="1286544"/>
            <a:ext cx="6192838" cy="4230688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0" indent="0">
              <a:buFont typeface="Arial" charset="0"/>
              <a:buNone/>
              <a:defRPr/>
            </a:pPr>
            <a:endParaRPr lang="ru-RU" sz="1800" b="1" i="1" dirty="0" smtClean="0">
              <a:solidFill>
                <a:srgbClr val="002060"/>
              </a:solidFill>
            </a:endParaRPr>
          </a:p>
          <a:p>
            <a:pPr marL="0" indent="342900">
              <a:defRPr/>
            </a:pPr>
            <a:endParaRPr lang="ru-RU" sz="2400" b="1" i="1" dirty="0">
              <a:solidFill>
                <a:srgbClr val="002060"/>
              </a:solidFill>
            </a:endParaRPr>
          </a:p>
          <a:p>
            <a:pPr marL="0" indent="342900">
              <a:defRPr/>
            </a:pPr>
            <a:r>
              <a:rPr lang="ru-RU" sz="8000" b="1" i="1" dirty="0" smtClean="0">
                <a:solidFill>
                  <a:srgbClr val="7030A0"/>
                </a:solidFill>
              </a:rPr>
              <a:t>Вовлечение семьи в единое образовательное пространство, установление партнерских отношений участников педагогического процесса, включение родителей в жизнь детского сада. </a:t>
            </a:r>
          </a:p>
          <a:p>
            <a:pPr marL="0" indent="342900">
              <a:defRPr/>
            </a:pPr>
            <a:endParaRPr lang="ru-RU" sz="8000" b="1" i="1" dirty="0" smtClean="0">
              <a:solidFill>
                <a:srgbClr val="7030A0"/>
              </a:solidFill>
              <a:latin typeface="+mj-lt"/>
            </a:endParaRPr>
          </a:p>
          <a:p>
            <a:pPr marL="0" indent="342900">
              <a:defRPr/>
            </a:pPr>
            <a:endParaRPr lang="ru-RU" sz="8000" b="1" i="1" dirty="0" smtClean="0">
              <a:solidFill>
                <a:srgbClr val="7030A0"/>
              </a:solidFill>
            </a:endParaRPr>
          </a:p>
          <a:p>
            <a:pPr marL="0" indent="342900">
              <a:buFont typeface="Arial" charset="0"/>
              <a:buNone/>
              <a:defRPr/>
            </a:pPr>
            <a:r>
              <a:rPr lang="ru-RU" sz="8000" b="1" i="1" dirty="0" smtClean="0">
                <a:solidFill>
                  <a:srgbClr val="FF0000"/>
                </a:solidFill>
              </a:rPr>
              <a:t>Задачи</a:t>
            </a:r>
          </a:p>
          <a:p>
            <a:pPr>
              <a:defRPr/>
            </a:pPr>
            <a:r>
              <a:rPr lang="ru-RU" sz="8000" b="1" i="1" dirty="0" smtClean="0">
                <a:solidFill>
                  <a:srgbClr val="7030A0"/>
                </a:solidFill>
              </a:rPr>
              <a:t>Создание условий для благоприятного климата взаимодействия с родителями.</a:t>
            </a:r>
          </a:p>
          <a:p>
            <a:pPr>
              <a:defRPr/>
            </a:pPr>
            <a:r>
              <a:rPr lang="ru-RU" sz="8000" b="1" i="1" dirty="0" smtClean="0">
                <a:solidFill>
                  <a:srgbClr val="7030A0"/>
                </a:solidFill>
              </a:rPr>
              <a:t>Активизация и обогащение воспитательных и образовательных умений родителей.</a:t>
            </a:r>
          </a:p>
          <a:p>
            <a:pPr>
              <a:defRPr/>
            </a:pPr>
            <a:r>
              <a:rPr lang="ru-RU" sz="8000" b="1" i="1" dirty="0" smtClean="0">
                <a:solidFill>
                  <a:srgbClr val="7030A0"/>
                </a:solidFill>
              </a:rPr>
              <a:t>Реализация единого подхода к воспитанию и обучению детей в семье и детском саду.</a:t>
            </a:r>
            <a:endParaRPr lang="ru-RU" sz="7200" b="1" i="1" dirty="0" smtClean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8820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aHR0cDovL2ZyZWVwcHQucnUvUHJldy9HcmVlblNoaW5lU2xpZGVQcmV3LmpwZw==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7562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00FF"/>
                </a:solidFill>
              </a:rPr>
              <a:t>Проблемы взаимодействия семьи и детского сада </a:t>
            </a:r>
            <a:br>
              <a:rPr lang="ru-RU" sz="4000" b="1" dirty="0" smtClean="0">
                <a:solidFill>
                  <a:srgbClr val="0000FF"/>
                </a:solidFill>
              </a:rPr>
            </a:br>
            <a:r>
              <a:rPr lang="ru-RU" sz="3200" dirty="0" smtClean="0">
                <a:solidFill>
                  <a:srgbClr val="0000FF"/>
                </a:solidFill>
              </a:rPr>
              <a:t>пассивность родителей,</a:t>
            </a:r>
            <a:br>
              <a:rPr lang="ru-RU" sz="3200" dirty="0" smtClean="0">
                <a:solidFill>
                  <a:srgbClr val="0000FF"/>
                </a:solidFill>
              </a:rPr>
            </a:br>
            <a:r>
              <a:rPr lang="ru-RU" sz="3200" dirty="0" smtClean="0">
                <a:solidFill>
                  <a:srgbClr val="0000FF"/>
                </a:solidFill>
              </a:rPr>
              <a:t>безразличное отношение к своему ребёнку, чрезмерная занятость родителей,</a:t>
            </a:r>
            <a:br>
              <a:rPr lang="ru-RU" sz="3200" dirty="0" smtClean="0">
                <a:solidFill>
                  <a:srgbClr val="0000FF"/>
                </a:solidFill>
              </a:rPr>
            </a:br>
            <a:r>
              <a:rPr lang="ru-RU" sz="3200" dirty="0" smtClean="0">
                <a:solidFill>
                  <a:srgbClr val="0000FF"/>
                </a:solidFill>
              </a:rPr>
              <a:t> недоверие родителей к педагогам,</a:t>
            </a:r>
            <a:br>
              <a:rPr lang="ru-RU" sz="3200" dirty="0" smtClean="0">
                <a:solidFill>
                  <a:srgbClr val="0000FF"/>
                </a:solidFill>
              </a:rPr>
            </a:br>
            <a:r>
              <a:rPr lang="ru-RU" sz="3200" dirty="0" smtClean="0">
                <a:solidFill>
                  <a:srgbClr val="0000FF"/>
                </a:solidFill>
              </a:rPr>
              <a:t> нежелание идти на контакт, </a:t>
            </a:r>
            <a:br>
              <a:rPr lang="ru-RU" sz="3200" dirty="0" smtClean="0">
                <a:solidFill>
                  <a:srgbClr val="0000FF"/>
                </a:solidFill>
              </a:rPr>
            </a:br>
            <a:r>
              <a:rPr lang="ru-RU" sz="3200" dirty="0" smtClean="0">
                <a:solidFill>
                  <a:srgbClr val="0000FF"/>
                </a:solidFill>
              </a:rPr>
              <a:t>агрессивное восприятие информации, идущей от воспитателя</a:t>
            </a:r>
            <a:r>
              <a:rPr lang="ru-RU" sz="3200" dirty="0" smtClean="0">
                <a:solidFill>
                  <a:srgbClr val="008000"/>
                </a:solidFill>
              </a:rPr>
              <a:t>.</a:t>
            </a:r>
            <a:endParaRPr lang="ru-RU" sz="32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757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548680"/>
            <a:ext cx="8784976" cy="5976664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Важным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направлением деятельности воспитателя в детском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саду,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соответствии с требованиями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ДО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 является тесное взаимодействие с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родителями воспитанников.</a:t>
            </a:r>
          </a:p>
          <a:p>
            <a:pPr marL="45720" indent="0"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Работа с семьей </a:t>
            </a:r>
            <a:r>
              <a:rPr lang="ru-RU" sz="28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должна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учитывать современные подходы к проблеме педагогической компетентности родителей, и  направлена на ее повышение. </a:t>
            </a:r>
            <a:r>
              <a:rPr lang="ru-RU" sz="36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   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865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7776864" cy="1296144"/>
          </a:xfrm>
          <a:solidFill>
            <a:schemeClr val="bg1">
              <a:lumMod val="95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 работы воспитателя по взаимодействию с родителями: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772816"/>
            <a:ext cx="8604448" cy="458514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установить партнёрские отношения с семьёй каждого воспитанника;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объединить усилия для развития и воспитания детей;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создать атмосферу взаимопонимания, общности интересов, эмоциональной взаимоподдержки;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активизировать и обогащать воспитательные умения родителей;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поддерживать их уверенность в собственных педагогических возможностях.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7479936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476672"/>
            <a:ext cx="7272808" cy="6264696"/>
          </a:xfrm>
        </p:spPr>
        <p:txBody>
          <a:bodyPr>
            <a:normAutofit fontScale="85000" lnSpcReduction="20000"/>
          </a:bodyPr>
          <a:lstStyle/>
          <a:p>
            <a:pPr marL="45720" indent="0" algn="ctr">
              <a:buNone/>
            </a:pP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Формы работы с родителями:</a:t>
            </a:r>
          </a:p>
          <a:p>
            <a:pPr marL="45720" indent="0">
              <a:buNone/>
            </a:pP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Традиционные формы работы с родителями:</a:t>
            </a:r>
          </a:p>
          <a:p>
            <a:pPr>
              <a:buFont typeface="Arial" pitchFamily="34" charset="0"/>
              <a:buChar char="•"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Коллективные формы работы с родителями: Родительские собрания, круглые столы, субботники, присутствие родителей на открытых занятиях, экскурсии.</a:t>
            </a:r>
          </a:p>
          <a:p>
            <a:pPr>
              <a:lnSpc>
                <a:spcPct val="110000"/>
              </a:lnSpc>
              <a:buFont typeface="Arial" pitchFamily="34" charset="0"/>
              <a:buChar char="•"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Индивидуальные формы работы с родителями:</a:t>
            </a:r>
          </a:p>
          <a:p>
            <a:pPr marL="45720" indent="0">
              <a:buNone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Педагогические беседы, консультации.</a:t>
            </a:r>
          </a:p>
          <a:p>
            <a:pPr>
              <a:buFont typeface="Arial" pitchFamily="34" charset="0"/>
              <a:buChar char="•"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Наглядно-информационные формы работы с родителями:</a:t>
            </a:r>
          </a:p>
          <a:p>
            <a:pPr marL="45720" indent="0">
              <a:buNone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Папки-передвижки, стенды, видеофрагменты организации различных видов деятельности, фотовыставки, выставки детских работ.</a:t>
            </a:r>
          </a:p>
          <a:p>
            <a:pPr marL="45720" indent="0">
              <a:buNone/>
            </a:pP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Нетрадиционные формы организации общения педагогов и родителей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 typeface="Arial" pitchFamily="34" charset="0"/>
              <a:buChar char="•"/>
            </a:pPr>
            <a:r>
              <a:rPr lang="ru-RU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Информационно- аналитические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проведение социологических опросов,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анкетирование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ru-RU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Досуговые формы работы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Совместные досуги, праздники, участие в выставках,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конкурсах семейного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творчества</a:t>
            </a:r>
          </a:p>
          <a:p>
            <a:pPr>
              <a:buFont typeface="Arial" pitchFamily="34" charset="0"/>
              <a:buChar char="•"/>
            </a:pPr>
            <a:r>
              <a:rPr lang="ru-RU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Познавательные формы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 Семейная гостиная, семинары-практикумы</a:t>
            </a:r>
          </a:p>
          <a:p>
            <a:pPr>
              <a:buFont typeface="Arial" pitchFamily="34" charset="0"/>
              <a:buChar char="•"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Наглядно-информационные </a:t>
            </a:r>
            <a:r>
              <a:rPr lang="ru-RU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формы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Выпуск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газет,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организация дней открытых дверей.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8353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1268413"/>
            <a:ext cx="8229600" cy="5329237"/>
          </a:xfrm>
          <a:prstGeom prst="rect">
            <a:avLst/>
          </a:prstGeom>
          <a:solidFill>
            <a:srgbClr val="FFFFCC"/>
          </a:solidFill>
          <a:ln>
            <a:solidFill>
              <a:srgbClr val="FFFF00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buSzPct val="170000"/>
              <a:buFontTx/>
              <a:buBlip>
                <a:blip r:embed="rId2"/>
              </a:buBlip>
            </a:pPr>
            <a:r>
              <a:rPr lang="ru-RU" sz="2800" dirty="0" smtClean="0">
                <a:solidFill>
                  <a:srgbClr val="0070C0"/>
                </a:solidFill>
              </a:rPr>
              <a:t>Единый подход педагогов и родителей к процессу воспитания ребёнка;</a:t>
            </a:r>
          </a:p>
          <a:p>
            <a:pPr eaLnBrk="1" hangingPunct="1">
              <a:lnSpc>
                <a:spcPct val="90000"/>
              </a:lnSpc>
              <a:buSzPct val="170000"/>
              <a:buFontTx/>
              <a:buBlip>
                <a:blip r:embed="rId2"/>
              </a:buBlip>
            </a:pPr>
            <a:r>
              <a:rPr lang="ru-RU" sz="2800" dirty="0" smtClean="0">
                <a:solidFill>
                  <a:srgbClr val="0070C0"/>
                </a:solidFill>
              </a:rPr>
              <a:t>Взаимное доверие во взаимоотношениях педагогов и родителей;</a:t>
            </a:r>
          </a:p>
          <a:p>
            <a:pPr eaLnBrk="1" hangingPunct="1">
              <a:lnSpc>
                <a:spcPct val="90000"/>
              </a:lnSpc>
              <a:buSzPct val="170000"/>
              <a:buFontTx/>
              <a:buBlip>
                <a:blip r:embed="rId2"/>
              </a:buBlip>
            </a:pPr>
            <a:r>
              <a:rPr lang="ru-RU" sz="2800" dirty="0" smtClean="0">
                <a:solidFill>
                  <a:srgbClr val="0070C0"/>
                </a:solidFill>
              </a:rPr>
              <a:t>Дифференцированный подход к каждой семье;</a:t>
            </a:r>
          </a:p>
          <a:p>
            <a:pPr eaLnBrk="1" hangingPunct="1">
              <a:lnSpc>
                <a:spcPct val="90000"/>
              </a:lnSpc>
              <a:buSzPct val="170000"/>
              <a:buFontTx/>
              <a:buBlip>
                <a:blip r:embed="rId2"/>
              </a:buBlip>
            </a:pPr>
            <a:r>
              <a:rPr lang="ru-RU" sz="2800" dirty="0" smtClean="0">
                <a:solidFill>
                  <a:srgbClr val="0070C0"/>
                </a:solidFill>
              </a:rPr>
              <a:t>Уважение и доброжелательность друг к другу;</a:t>
            </a:r>
          </a:p>
          <a:p>
            <a:pPr eaLnBrk="1" hangingPunct="1">
              <a:lnSpc>
                <a:spcPct val="90000"/>
              </a:lnSpc>
              <a:buSzPct val="170000"/>
              <a:buFontTx/>
              <a:buBlip>
                <a:blip r:embed="rId2"/>
              </a:buBlip>
            </a:pPr>
            <a:r>
              <a:rPr lang="ru-RU" sz="2800" dirty="0" smtClean="0">
                <a:solidFill>
                  <a:srgbClr val="0070C0"/>
                </a:solidFill>
              </a:rPr>
              <a:t>Открытость дошкольного учреждения для родителей;</a:t>
            </a:r>
          </a:p>
          <a:p>
            <a:pPr eaLnBrk="1" hangingPunct="1">
              <a:lnSpc>
                <a:spcPct val="90000"/>
              </a:lnSpc>
              <a:buSzPct val="170000"/>
              <a:buFontTx/>
              <a:buBlip>
                <a:blip r:embed="rId2"/>
              </a:buBlip>
            </a:pPr>
            <a:r>
              <a:rPr lang="ru-RU" sz="2800" dirty="0" smtClean="0">
                <a:solidFill>
                  <a:srgbClr val="0070C0"/>
                </a:solidFill>
              </a:rPr>
              <a:t>Равноправие и ответственность родителей и педагогов ДО.</a:t>
            </a:r>
          </a:p>
        </p:txBody>
      </p:sp>
      <p:sp>
        <p:nvSpPr>
          <p:cNvPr id="4099" name="WordArt 4"/>
          <p:cNvSpPr>
            <a:spLocks noChangeArrowheads="1" noChangeShapeType="1" noTextEdit="1"/>
          </p:cNvSpPr>
          <p:nvPr/>
        </p:nvSpPr>
        <p:spPr bwMode="auto">
          <a:xfrm>
            <a:off x="1116013" y="620713"/>
            <a:ext cx="7127875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ПРИНЦИПЫ</a:t>
            </a:r>
          </a:p>
        </p:txBody>
      </p:sp>
    </p:spTree>
    <p:extLst>
      <p:ext uri="{BB962C8B-B14F-4D97-AF65-F5344CB8AC3E}">
        <p14:creationId xmlns:p14="http://schemas.microsoft.com/office/powerpoint/2010/main" xmlns="" val="91314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495</TotalTime>
  <Words>465</Words>
  <Application>Microsoft Office PowerPoint</Application>
  <PresentationFormat>Экран (4:3)</PresentationFormat>
  <Paragraphs>71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Воздушный поток</vt:lpstr>
      <vt:lpstr>Круглый стол для воспитателей  Тема: «Взаимодействие воспитателя с родителями» </vt:lpstr>
      <vt:lpstr>Первая школа растущего человека – семья.  Она – целый мир для ребенка, здесь он учится любить, терпеть, радоваться, сочувствовать. В условиях семьи складывается присущий только ей эмоционально-нравственный опыт: убеждения и идеалы, оценки и ценностные ориентации, отношение к окружающим людям и деятельности.  Приоритет в воспитании ребенка, принадлежит семье.</vt:lpstr>
      <vt:lpstr>В детском саду малыш получает свои первые знания, приобретает навыки общения с другими детьми и взрослыми, учится организовывать собственную деятельность.    </vt:lpstr>
      <vt:lpstr>   Цель взаимодействия</vt:lpstr>
      <vt:lpstr>Проблемы взаимодействия семьи и детского сада  пассивность родителей, безразличное отношение к своему ребёнку, чрезмерная занятость родителей,  недоверие родителей к педагогам,  нежелание идти на контакт,  агрессивное восприятие информации, идущей от воспитателя.</vt:lpstr>
      <vt:lpstr>Слайд 6</vt:lpstr>
      <vt:lpstr>Задачи работы воспитателя по взаимодействию с родителями:</vt:lpstr>
      <vt:lpstr>Слайд 8</vt:lpstr>
      <vt:lpstr>Слайд 9</vt:lpstr>
      <vt:lpstr>Участие родителей в мероприятиях детского </vt:lpstr>
      <vt:lpstr>Участие в  родительских собраниях, анкетирования в заседаниях «Круглого  стола»</vt:lpstr>
      <vt:lpstr>Родители принимают участие в различных акциях</vt:lpstr>
      <vt:lpstr>Выпуск фото газет родителями</vt:lpstr>
      <vt:lpstr>Конкурс рисунков и поделок</vt:lpstr>
      <vt:lpstr>Благоустройство територии детского сада , оказание помощи в постройке снежного городка и предметно развивающей среде группы </vt:lpstr>
      <vt:lpstr>Хотелось бы сказать об одном моменте в системе работы с родителями. Все мы, сделав работу, нуждаемся в оценке своего труда. «Похвала полезна хотя бы потому, что укрепляет нас в доброжелательные намерения», - писал  Ф. Ларошфуко. Это актуально всегда и везде. Не надо забывать хвалить родителей своих воспитанников. И мы всегда делаем это при любом удобном случае. </vt:lpstr>
      <vt:lpstr>Советы, которые помогут активизировать участие родителей</vt:lpstr>
      <vt:lpstr>БЛАГОДАРЮ ВАС ЗА 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Современные формы взаимодействия ДОУ с семьями воспитанников в условиях реализации ФГОС ДО</dc:title>
  <dc:creator>Эльвира</dc:creator>
  <cp:lastModifiedBy>Admin</cp:lastModifiedBy>
  <cp:revision>58</cp:revision>
  <dcterms:created xsi:type="dcterms:W3CDTF">2017-03-04T08:20:00Z</dcterms:created>
  <dcterms:modified xsi:type="dcterms:W3CDTF">2018-02-14T07:39:45Z</dcterms:modified>
</cp:coreProperties>
</file>